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8"/>
  </p:notesMasterIdLst>
  <p:sldIdLst>
    <p:sldId id="257" r:id="rId5"/>
    <p:sldId id="258" r:id="rId6"/>
    <p:sldId id="284" r:id="rId7"/>
    <p:sldId id="273" r:id="rId8"/>
    <p:sldId id="285" r:id="rId9"/>
    <p:sldId id="274" r:id="rId10"/>
    <p:sldId id="259" r:id="rId11"/>
    <p:sldId id="260" r:id="rId12"/>
    <p:sldId id="286" r:id="rId13"/>
    <p:sldId id="276" r:id="rId14"/>
    <p:sldId id="275" r:id="rId15"/>
    <p:sldId id="263" r:id="rId16"/>
    <p:sldId id="265" r:id="rId17"/>
    <p:sldId id="268" r:id="rId18"/>
    <p:sldId id="269" r:id="rId19"/>
    <p:sldId id="266" r:id="rId20"/>
    <p:sldId id="282" r:id="rId21"/>
    <p:sldId id="271" r:id="rId22"/>
    <p:sldId id="277" r:id="rId23"/>
    <p:sldId id="280" r:id="rId24"/>
    <p:sldId id="278" r:id="rId25"/>
    <p:sldId id="281" r:id="rId26"/>
    <p:sldId id="27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D8769-B34A-4B3A-9FD8-203465D9F1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C3ED7E-200D-4389-9DB6-7B67B9ED7C29}">
      <dgm:prSet phldrT="[Texto]"/>
      <dgm:spPr>
        <a:ln w="63500">
          <a:solidFill>
            <a:srgbClr val="FF0000"/>
          </a:solidFill>
        </a:ln>
      </dgm:spPr>
      <dgm:t>
        <a:bodyPr/>
        <a:lstStyle/>
        <a:p>
          <a:r>
            <a:rPr lang="es-ES" dirty="0" smtClean="0"/>
            <a:t>2005</a:t>
          </a:r>
          <a:endParaRPr lang="es-ES" dirty="0"/>
        </a:p>
      </dgm:t>
    </dgm:pt>
    <dgm:pt modelId="{CD1932B4-3AD3-4EDC-A57C-29F7266CB7E0}" type="parTrans" cxnId="{7DCE9F5A-F25D-4034-B518-C85978A9D28D}">
      <dgm:prSet/>
      <dgm:spPr/>
      <dgm:t>
        <a:bodyPr/>
        <a:lstStyle/>
        <a:p>
          <a:endParaRPr lang="es-ES"/>
        </a:p>
      </dgm:t>
    </dgm:pt>
    <dgm:pt modelId="{4FA1DFD2-C4F2-418D-9DE3-505A0791934A}" type="sibTrans" cxnId="{7DCE9F5A-F25D-4034-B518-C85978A9D28D}">
      <dgm:prSet/>
      <dgm:spPr/>
      <dgm:t>
        <a:bodyPr/>
        <a:lstStyle/>
        <a:p>
          <a:endParaRPr lang="es-ES"/>
        </a:p>
      </dgm:t>
    </dgm:pt>
    <dgm:pt modelId="{5771E169-2814-4C34-8487-98D42052C2C4}">
      <dgm:prSet phldrT="[Texto]"/>
      <dgm:spPr/>
      <dgm:t>
        <a:bodyPr/>
        <a:lstStyle/>
        <a:p>
          <a:r>
            <a:rPr lang="es-ES" dirty="0" smtClean="0"/>
            <a:t>2006-2010</a:t>
          </a:r>
          <a:endParaRPr lang="es-ES" dirty="0"/>
        </a:p>
      </dgm:t>
    </dgm:pt>
    <dgm:pt modelId="{F51F184A-8CF2-4291-BCA5-87FB567F0A44}" type="parTrans" cxnId="{187BD0F6-4458-4818-886F-74C7E5AF6701}">
      <dgm:prSet/>
      <dgm:spPr/>
      <dgm:t>
        <a:bodyPr/>
        <a:lstStyle/>
        <a:p>
          <a:endParaRPr lang="es-ES"/>
        </a:p>
      </dgm:t>
    </dgm:pt>
    <dgm:pt modelId="{5D100E65-D835-47B5-856F-1F040184FE53}" type="sibTrans" cxnId="{187BD0F6-4458-4818-886F-74C7E5AF6701}">
      <dgm:prSet/>
      <dgm:spPr/>
      <dgm:t>
        <a:bodyPr/>
        <a:lstStyle/>
        <a:p>
          <a:endParaRPr lang="es-ES"/>
        </a:p>
      </dgm:t>
    </dgm:pt>
    <dgm:pt modelId="{A49D2490-64C1-4381-A591-DB023C1F5282}">
      <dgm:prSet phldrT="[Texto]"/>
      <dgm:spPr/>
      <dgm:t>
        <a:bodyPr/>
        <a:lstStyle/>
        <a:p>
          <a:r>
            <a:rPr lang="es-ES" dirty="0" smtClean="0"/>
            <a:t>….</a:t>
          </a:r>
          <a:endParaRPr lang="es-ES" dirty="0"/>
        </a:p>
      </dgm:t>
    </dgm:pt>
    <dgm:pt modelId="{82A3F946-4F86-4EAB-B61E-07A038D717A6}" type="parTrans" cxnId="{DB711FD4-D11E-4B9E-ACCB-19D58D4DBB5D}">
      <dgm:prSet/>
      <dgm:spPr/>
      <dgm:t>
        <a:bodyPr/>
        <a:lstStyle/>
        <a:p>
          <a:endParaRPr lang="es-ES"/>
        </a:p>
      </dgm:t>
    </dgm:pt>
    <dgm:pt modelId="{48A30179-5079-4114-B3FA-C4F3AABAEB7A}" type="sibTrans" cxnId="{DB711FD4-D11E-4B9E-ACCB-19D58D4DBB5D}">
      <dgm:prSet/>
      <dgm:spPr/>
      <dgm:t>
        <a:bodyPr/>
        <a:lstStyle/>
        <a:p>
          <a:endParaRPr lang="es-ES"/>
        </a:p>
      </dgm:t>
    </dgm:pt>
    <dgm:pt modelId="{B1AB1369-3851-42BB-84B5-B0C048293B5C}">
      <dgm:prSet/>
      <dgm:spPr/>
      <dgm:t>
        <a:bodyPr/>
        <a:lstStyle/>
        <a:p>
          <a:r>
            <a:rPr lang="es-ES" dirty="0" smtClean="0"/>
            <a:t>2014-2018</a:t>
          </a:r>
          <a:endParaRPr lang="es-ES" dirty="0"/>
        </a:p>
      </dgm:t>
    </dgm:pt>
    <dgm:pt modelId="{22CFA05E-7428-4EC3-AF3E-E44AFE3C7110}" type="parTrans" cxnId="{D65D36AF-87DC-45AC-9935-B8B3F34728EF}">
      <dgm:prSet/>
      <dgm:spPr/>
      <dgm:t>
        <a:bodyPr/>
        <a:lstStyle/>
        <a:p>
          <a:endParaRPr lang="es-ES"/>
        </a:p>
      </dgm:t>
    </dgm:pt>
    <dgm:pt modelId="{B8F4680B-64C4-43EF-9897-A579FF287060}" type="sibTrans" cxnId="{D65D36AF-87DC-45AC-9935-B8B3F34728EF}">
      <dgm:prSet/>
      <dgm:spPr/>
      <dgm:t>
        <a:bodyPr/>
        <a:lstStyle/>
        <a:p>
          <a:endParaRPr lang="es-ES"/>
        </a:p>
      </dgm:t>
    </dgm:pt>
    <dgm:pt modelId="{95234C9B-F08E-42BF-99AA-8E76F845F5EE}">
      <dgm:prSet/>
      <dgm:spPr/>
      <dgm:t>
        <a:bodyPr/>
        <a:lstStyle/>
        <a:p>
          <a:r>
            <a:rPr lang="es-ES" dirty="0" smtClean="0"/>
            <a:t>2010-2014</a:t>
          </a:r>
          <a:endParaRPr lang="es-ES" dirty="0"/>
        </a:p>
      </dgm:t>
    </dgm:pt>
    <dgm:pt modelId="{7DB63882-55D2-4098-B7E9-B2D4ADD23537}" type="parTrans" cxnId="{9D144044-1866-4954-8583-34591A046920}">
      <dgm:prSet/>
      <dgm:spPr/>
      <dgm:t>
        <a:bodyPr/>
        <a:lstStyle/>
        <a:p>
          <a:endParaRPr lang="es-ES"/>
        </a:p>
      </dgm:t>
    </dgm:pt>
    <dgm:pt modelId="{79788C45-C421-4650-8D74-B1096E507D13}" type="sibTrans" cxnId="{9D144044-1866-4954-8583-34591A046920}">
      <dgm:prSet/>
      <dgm:spPr/>
      <dgm:t>
        <a:bodyPr/>
        <a:lstStyle/>
        <a:p>
          <a:endParaRPr lang="es-ES"/>
        </a:p>
      </dgm:t>
    </dgm:pt>
    <dgm:pt modelId="{C3009339-7C5C-4E01-AB29-8D07699BFC17}">
      <dgm:prSet/>
      <dgm:spPr/>
      <dgm:t>
        <a:bodyPr/>
        <a:lstStyle/>
        <a:p>
          <a:r>
            <a:rPr lang="es-ES" dirty="0" smtClean="0"/>
            <a:t>2019</a:t>
          </a:r>
          <a:endParaRPr lang="es-ES" dirty="0"/>
        </a:p>
      </dgm:t>
    </dgm:pt>
    <dgm:pt modelId="{F6457B05-AED9-4D80-AA37-C9CB70B004A0}" type="parTrans" cxnId="{A0A6EC3C-0D1A-42F1-A09E-73CA1C0F7792}">
      <dgm:prSet/>
      <dgm:spPr/>
      <dgm:t>
        <a:bodyPr/>
        <a:lstStyle/>
        <a:p>
          <a:endParaRPr lang="es-ES"/>
        </a:p>
      </dgm:t>
    </dgm:pt>
    <dgm:pt modelId="{930E14BC-9809-42DC-BF43-B50718CB394A}" type="sibTrans" cxnId="{A0A6EC3C-0D1A-42F1-A09E-73CA1C0F7792}">
      <dgm:prSet/>
      <dgm:spPr/>
      <dgm:t>
        <a:bodyPr/>
        <a:lstStyle/>
        <a:p>
          <a:endParaRPr lang="es-ES"/>
        </a:p>
      </dgm:t>
    </dgm:pt>
    <dgm:pt modelId="{6BCF691D-A5AE-4FD6-BDA0-A7F48B1A3D4D}" type="pres">
      <dgm:prSet presAssocID="{2AAD8769-B34A-4B3A-9FD8-203465D9F1E3}" presName="CompostProcess" presStyleCnt="0">
        <dgm:presLayoutVars>
          <dgm:dir/>
          <dgm:resizeHandles val="exact"/>
        </dgm:presLayoutVars>
      </dgm:prSet>
      <dgm:spPr/>
    </dgm:pt>
    <dgm:pt modelId="{48ED8C77-4804-4F2F-AA10-768E314F517C}" type="pres">
      <dgm:prSet presAssocID="{2AAD8769-B34A-4B3A-9FD8-203465D9F1E3}" presName="arrow" presStyleLbl="bgShp" presStyleIdx="0" presStyleCnt="1"/>
      <dgm:spPr/>
    </dgm:pt>
    <dgm:pt modelId="{8C8D0855-F8FE-4E1B-AB92-74152EF2E16F}" type="pres">
      <dgm:prSet presAssocID="{2AAD8769-B34A-4B3A-9FD8-203465D9F1E3}" presName="linearProcess" presStyleCnt="0"/>
      <dgm:spPr/>
    </dgm:pt>
    <dgm:pt modelId="{17FC8A71-34EC-42E4-8DDA-497FA39B8309}" type="pres">
      <dgm:prSet presAssocID="{34C3ED7E-200D-4389-9DB6-7B67B9ED7C2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090F0-127B-4665-BB9D-77F25E8A2A9B}" type="pres">
      <dgm:prSet presAssocID="{4FA1DFD2-C4F2-418D-9DE3-505A0791934A}" presName="sibTrans" presStyleCnt="0"/>
      <dgm:spPr/>
    </dgm:pt>
    <dgm:pt modelId="{DA11BB18-9FBC-44F6-88CE-73E39FB6222C}" type="pres">
      <dgm:prSet presAssocID="{5771E169-2814-4C34-8487-98D42052C2C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DCDB7D-2EFB-4D31-A43A-BBCBDA240EA2}" type="pres">
      <dgm:prSet presAssocID="{5D100E65-D835-47B5-856F-1F040184FE53}" presName="sibTrans" presStyleCnt="0"/>
      <dgm:spPr/>
    </dgm:pt>
    <dgm:pt modelId="{8AE23824-65AB-47E1-8A5A-32E4CBCC1CDF}" type="pres">
      <dgm:prSet presAssocID="{95234C9B-F08E-42BF-99AA-8E76F845F5E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E1539-E5F8-4D2B-B091-17F2A88E5E10}" type="pres">
      <dgm:prSet presAssocID="{79788C45-C421-4650-8D74-B1096E507D13}" presName="sibTrans" presStyleCnt="0"/>
      <dgm:spPr/>
    </dgm:pt>
    <dgm:pt modelId="{7920B8D4-C8CC-4B19-8A65-F7DA883016D8}" type="pres">
      <dgm:prSet presAssocID="{B1AB1369-3851-42BB-84B5-B0C048293B5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91569-3A69-4FB0-B947-C89002DE4B0F}" type="pres">
      <dgm:prSet presAssocID="{B8F4680B-64C4-43EF-9897-A579FF287060}" presName="sibTrans" presStyleCnt="0"/>
      <dgm:spPr/>
    </dgm:pt>
    <dgm:pt modelId="{D078AF17-7254-4367-815D-F93F0FCFB4EF}" type="pres">
      <dgm:prSet presAssocID="{C3009339-7C5C-4E01-AB29-8D07699BFC1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51AF19-98B1-40F3-A7FB-B84E5F4CDA50}" type="pres">
      <dgm:prSet presAssocID="{930E14BC-9809-42DC-BF43-B50718CB394A}" presName="sibTrans" presStyleCnt="0"/>
      <dgm:spPr/>
    </dgm:pt>
    <dgm:pt modelId="{B943A40B-2AE5-469F-B3D3-1AFE2688251C}" type="pres">
      <dgm:prSet presAssocID="{A49D2490-64C1-4381-A591-DB023C1F528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A6EC3C-0D1A-42F1-A09E-73CA1C0F7792}" srcId="{2AAD8769-B34A-4B3A-9FD8-203465D9F1E3}" destId="{C3009339-7C5C-4E01-AB29-8D07699BFC17}" srcOrd="4" destOrd="0" parTransId="{F6457B05-AED9-4D80-AA37-C9CB70B004A0}" sibTransId="{930E14BC-9809-42DC-BF43-B50718CB394A}"/>
    <dgm:cxn modelId="{2E57C080-5849-46CB-AF0A-159B4F8A38E5}" type="presOf" srcId="{B1AB1369-3851-42BB-84B5-B0C048293B5C}" destId="{7920B8D4-C8CC-4B19-8A65-F7DA883016D8}" srcOrd="0" destOrd="0" presId="urn:microsoft.com/office/officeart/2005/8/layout/hProcess9"/>
    <dgm:cxn modelId="{183BB985-BFDA-4207-9F30-E403FB31F5B6}" type="presOf" srcId="{A49D2490-64C1-4381-A591-DB023C1F5282}" destId="{B943A40B-2AE5-469F-B3D3-1AFE2688251C}" srcOrd="0" destOrd="0" presId="urn:microsoft.com/office/officeart/2005/8/layout/hProcess9"/>
    <dgm:cxn modelId="{DB711FD4-D11E-4B9E-ACCB-19D58D4DBB5D}" srcId="{2AAD8769-B34A-4B3A-9FD8-203465D9F1E3}" destId="{A49D2490-64C1-4381-A591-DB023C1F5282}" srcOrd="5" destOrd="0" parTransId="{82A3F946-4F86-4EAB-B61E-07A038D717A6}" sibTransId="{48A30179-5079-4114-B3FA-C4F3AABAEB7A}"/>
    <dgm:cxn modelId="{187BD0F6-4458-4818-886F-74C7E5AF6701}" srcId="{2AAD8769-B34A-4B3A-9FD8-203465D9F1E3}" destId="{5771E169-2814-4C34-8487-98D42052C2C4}" srcOrd="1" destOrd="0" parTransId="{F51F184A-8CF2-4291-BCA5-87FB567F0A44}" sibTransId="{5D100E65-D835-47B5-856F-1F040184FE53}"/>
    <dgm:cxn modelId="{7DCE9F5A-F25D-4034-B518-C85978A9D28D}" srcId="{2AAD8769-B34A-4B3A-9FD8-203465D9F1E3}" destId="{34C3ED7E-200D-4389-9DB6-7B67B9ED7C29}" srcOrd="0" destOrd="0" parTransId="{CD1932B4-3AD3-4EDC-A57C-29F7266CB7E0}" sibTransId="{4FA1DFD2-C4F2-418D-9DE3-505A0791934A}"/>
    <dgm:cxn modelId="{7F2BD02B-FC66-4A5C-92D0-41D4961A2BD1}" type="presOf" srcId="{2AAD8769-B34A-4B3A-9FD8-203465D9F1E3}" destId="{6BCF691D-A5AE-4FD6-BDA0-A7F48B1A3D4D}" srcOrd="0" destOrd="0" presId="urn:microsoft.com/office/officeart/2005/8/layout/hProcess9"/>
    <dgm:cxn modelId="{56B4438C-28CB-4CA0-801D-DC46B4A51CFE}" type="presOf" srcId="{34C3ED7E-200D-4389-9DB6-7B67B9ED7C29}" destId="{17FC8A71-34EC-42E4-8DDA-497FA39B8309}" srcOrd="0" destOrd="0" presId="urn:microsoft.com/office/officeart/2005/8/layout/hProcess9"/>
    <dgm:cxn modelId="{9D144044-1866-4954-8583-34591A046920}" srcId="{2AAD8769-B34A-4B3A-9FD8-203465D9F1E3}" destId="{95234C9B-F08E-42BF-99AA-8E76F845F5EE}" srcOrd="2" destOrd="0" parTransId="{7DB63882-55D2-4098-B7E9-B2D4ADD23537}" sibTransId="{79788C45-C421-4650-8D74-B1096E507D13}"/>
    <dgm:cxn modelId="{51BD8E39-1906-44FD-B598-DA6F4A1D9CB2}" type="presOf" srcId="{C3009339-7C5C-4E01-AB29-8D07699BFC17}" destId="{D078AF17-7254-4367-815D-F93F0FCFB4EF}" srcOrd="0" destOrd="0" presId="urn:microsoft.com/office/officeart/2005/8/layout/hProcess9"/>
    <dgm:cxn modelId="{D65D36AF-87DC-45AC-9935-B8B3F34728EF}" srcId="{2AAD8769-B34A-4B3A-9FD8-203465D9F1E3}" destId="{B1AB1369-3851-42BB-84B5-B0C048293B5C}" srcOrd="3" destOrd="0" parTransId="{22CFA05E-7428-4EC3-AF3E-E44AFE3C7110}" sibTransId="{B8F4680B-64C4-43EF-9897-A579FF287060}"/>
    <dgm:cxn modelId="{0DC8E73D-3439-47FB-8EF9-5673C1190B0D}" type="presOf" srcId="{5771E169-2814-4C34-8487-98D42052C2C4}" destId="{DA11BB18-9FBC-44F6-88CE-73E39FB6222C}" srcOrd="0" destOrd="0" presId="urn:microsoft.com/office/officeart/2005/8/layout/hProcess9"/>
    <dgm:cxn modelId="{BF8C4AFA-91C3-4B09-819B-F99584C9BF2F}" type="presOf" srcId="{95234C9B-F08E-42BF-99AA-8E76F845F5EE}" destId="{8AE23824-65AB-47E1-8A5A-32E4CBCC1CDF}" srcOrd="0" destOrd="0" presId="urn:microsoft.com/office/officeart/2005/8/layout/hProcess9"/>
    <dgm:cxn modelId="{62878F89-F88E-42EF-8F2D-6CB88064AEDB}" type="presParOf" srcId="{6BCF691D-A5AE-4FD6-BDA0-A7F48B1A3D4D}" destId="{48ED8C77-4804-4F2F-AA10-768E314F517C}" srcOrd="0" destOrd="0" presId="urn:microsoft.com/office/officeart/2005/8/layout/hProcess9"/>
    <dgm:cxn modelId="{5A4741CD-5957-4B1F-A017-7D26C0EF418F}" type="presParOf" srcId="{6BCF691D-A5AE-4FD6-BDA0-A7F48B1A3D4D}" destId="{8C8D0855-F8FE-4E1B-AB92-74152EF2E16F}" srcOrd="1" destOrd="0" presId="urn:microsoft.com/office/officeart/2005/8/layout/hProcess9"/>
    <dgm:cxn modelId="{20D5E5D0-E22D-4201-A941-BCECEAAF2BC8}" type="presParOf" srcId="{8C8D0855-F8FE-4E1B-AB92-74152EF2E16F}" destId="{17FC8A71-34EC-42E4-8DDA-497FA39B8309}" srcOrd="0" destOrd="0" presId="urn:microsoft.com/office/officeart/2005/8/layout/hProcess9"/>
    <dgm:cxn modelId="{6B66903D-F16A-4412-AE56-00EFCD26AAB3}" type="presParOf" srcId="{8C8D0855-F8FE-4E1B-AB92-74152EF2E16F}" destId="{2FF090F0-127B-4665-BB9D-77F25E8A2A9B}" srcOrd="1" destOrd="0" presId="urn:microsoft.com/office/officeart/2005/8/layout/hProcess9"/>
    <dgm:cxn modelId="{1FE10C2B-42E2-4240-A87B-683814702D62}" type="presParOf" srcId="{8C8D0855-F8FE-4E1B-AB92-74152EF2E16F}" destId="{DA11BB18-9FBC-44F6-88CE-73E39FB6222C}" srcOrd="2" destOrd="0" presId="urn:microsoft.com/office/officeart/2005/8/layout/hProcess9"/>
    <dgm:cxn modelId="{45077368-BAC7-4357-98A4-6637DF1379A8}" type="presParOf" srcId="{8C8D0855-F8FE-4E1B-AB92-74152EF2E16F}" destId="{1BDCDB7D-2EFB-4D31-A43A-BBCBDA240EA2}" srcOrd="3" destOrd="0" presId="urn:microsoft.com/office/officeart/2005/8/layout/hProcess9"/>
    <dgm:cxn modelId="{246FDC97-7CC7-43E0-80E2-91E05EB6A4F7}" type="presParOf" srcId="{8C8D0855-F8FE-4E1B-AB92-74152EF2E16F}" destId="{8AE23824-65AB-47E1-8A5A-32E4CBCC1CDF}" srcOrd="4" destOrd="0" presId="urn:microsoft.com/office/officeart/2005/8/layout/hProcess9"/>
    <dgm:cxn modelId="{D6A0A413-A583-493F-9242-7C5562BD3FC6}" type="presParOf" srcId="{8C8D0855-F8FE-4E1B-AB92-74152EF2E16F}" destId="{8A4E1539-E5F8-4D2B-B091-17F2A88E5E10}" srcOrd="5" destOrd="0" presId="urn:microsoft.com/office/officeart/2005/8/layout/hProcess9"/>
    <dgm:cxn modelId="{263A6E74-068C-4B5A-BB19-54837B785F5D}" type="presParOf" srcId="{8C8D0855-F8FE-4E1B-AB92-74152EF2E16F}" destId="{7920B8D4-C8CC-4B19-8A65-F7DA883016D8}" srcOrd="6" destOrd="0" presId="urn:microsoft.com/office/officeart/2005/8/layout/hProcess9"/>
    <dgm:cxn modelId="{D9CBDE1E-D404-4987-B21D-4A91D326ECFC}" type="presParOf" srcId="{8C8D0855-F8FE-4E1B-AB92-74152EF2E16F}" destId="{CA291569-3A69-4FB0-B947-C89002DE4B0F}" srcOrd="7" destOrd="0" presId="urn:microsoft.com/office/officeart/2005/8/layout/hProcess9"/>
    <dgm:cxn modelId="{FFEE4501-14BD-4EEA-843B-83E5EB1B77F8}" type="presParOf" srcId="{8C8D0855-F8FE-4E1B-AB92-74152EF2E16F}" destId="{D078AF17-7254-4367-815D-F93F0FCFB4EF}" srcOrd="8" destOrd="0" presId="urn:microsoft.com/office/officeart/2005/8/layout/hProcess9"/>
    <dgm:cxn modelId="{1DA7DD09-A0C8-4F3B-AF4E-597A0631B664}" type="presParOf" srcId="{8C8D0855-F8FE-4E1B-AB92-74152EF2E16F}" destId="{3F51AF19-98B1-40F3-A7FB-B84E5F4CDA50}" srcOrd="9" destOrd="0" presId="urn:microsoft.com/office/officeart/2005/8/layout/hProcess9"/>
    <dgm:cxn modelId="{88912F58-BED9-4EA3-882A-607DC89929CA}" type="presParOf" srcId="{8C8D0855-F8FE-4E1B-AB92-74152EF2E16F}" destId="{B943A40B-2AE5-469F-B3D3-1AFE2688251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8C77-4804-4F2F-AA10-768E314F517C}">
      <dsp:nvSpPr>
        <dsp:cNvPr id="0" name=""/>
        <dsp:cNvSpPr/>
      </dsp:nvSpPr>
      <dsp:spPr>
        <a:xfrm>
          <a:off x="617219" y="0"/>
          <a:ext cx="6995160" cy="3960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8A71-34EC-42E4-8DDA-497FA39B8309}">
      <dsp:nvSpPr>
        <dsp:cNvPr id="0" name=""/>
        <dsp:cNvSpPr/>
      </dsp:nvSpPr>
      <dsp:spPr>
        <a:xfrm>
          <a:off x="3453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2005</a:t>
          </a:r>
          <a:endParaRPr lang="es-ES" sz="2800" kern="1200" dirty="0"/>
        </a:p>
      </dsp:txBody>
      <dsp:txXfrm>
        <a:off x="65841" y="1250519"/>
        <a:ext cx="1153250" cy="1459400"/>
      </dsp:txXfrm>
    </dsp:sp>
    <dsp:sp modelId="{DA11BB18-9FBC-44F6-88CE-73E39FB6222C}">
      <dsp:nvSpPr>
        <dsp:cNvPr id="0" name=""/>
        <dsp:cNvSpPr/>
      </dsp:nvSpPr>
      <dsp:spPr>
        <a:xfrm>
          <a:off x="1392386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2006-2010</a:t>
          </a:r>
          <a:endParaRPr lang="es-ES" sz="2800" kern="1200" dirty="0"/>
        </a:p>
      </dsp:txBody>
      <dsp:txXfrm>
        <a:off x="1454774" y="1250519"/>
        <a:ext cx="1153250" cy="1459400"/>
      </dsp:txXfrm>
    </dsp:sp>
    <dsp:sp modelId="{8AE23824-65AB-47E1-8A5A-32E4CBCC1CDF}">
      <dsp:nvSpPr>
        <dsp:cNvPr id="0" name=""/>
        <dsp:cNvSpPr/>
      </dsp:nvSpPr>
      <dsp:spPr>
        <a:xfrm>
          <a:off x="2781319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2010-2014</a:t>
          </a:r>
          <a:endParaRPr lang="es-ES" sz="2800" kern="1200" dirty="0"/>
        </a:p>
      </dsp:txBody>
      <dsp:txXfrm>
        <a:off x="2843707" y="1250519"/>
        <a:ext cx="1153250" cy="1459400"/>
      </dsp:txXfrm>
    </dsp:sp>
    <dsp:sp modelId="{7920B8D4-C8CC-4B19-8A65-F7DA883016D8}">
      <dsp:nvSpPr>
        <dsp:cNvPr id="0" name=""/>
        <dsp:cNvSpPr/>
      </dsp:nvSpPr>
      <dsp:spPr>
        <a:xfrm>
          <a:off x="4170253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2014-2018</a:t>
          </a:r>
          <a:endParaRPr lang="es-ES" sz="2800" kern="1200" dirty="0"/>
        </a:p>
      </dsp:txBody>
      <dsp:txXfrm>
        <a:off x="4232641" y="1250519"/>
        <a:ext cx="1153250" cy="1459400"/>
      </dsp:txXfrm>
    </dsp:sp>
    <dsp:sp modelId="{D078AF17-7254-4367-815D-F93F0FCFB4EF}">
      <dsp:nvSpPr>
        <dsp:cNvPr id="0" name=""/>
        <dsp:cNvSpPr/>
      </dsp:nvSpPr>
      <dsp:spPr>
        <a:xfrm>
          <a:off x="5559186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2019</a:t>
          </a:r>
          <a:endParaRPr lang="es-ES" sz="2800" kern="1200" dirty="0"/>
        </a:p>
      </dsp:txBody>
      <dsp:txXfrm>
        <a:off x="5621574" y="1250519"/>
        <a:ext cx="1153250" cy="1459400"/>
      </dsp:txXfrm>
    </dsp:sp>
    <dsp:sp modelId="{B943A40B-2AE5-469F-B3D3-1AFE2688251C}">
      <dsp:nvSpPr>
        <dsp:cNvPr id="0" name=""/>
        <dsp:cNvSpPr/>
      </dsp:nvSpPr>
      <dsp:spPr>
        <a:xfrm>
          <a:off x="6948120" y="1188131"/>
          <a:ext cx="1278026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….</a:t>
          </a:r>
          <a:endParaRPr lang="es-ES" sz="2800" kern="1200" dirty="0"/>
        </a:p>
      </dsp:txBody>
      <dsp:txXfrm>
        <a:off x="7010508" y="1250519"/>
        <a:ext cx="1153250" cy="145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1ED6-9AAD-440D-89AF-C0C3E1D618C6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9E79-FD98-409C-BA16-A66B60D72E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7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9E79-FD98-409C-BA16-A66B60D72E9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79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9E79-FD98-409C-BA16-A66B60D72E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76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B009-5621-4C4D-AEA6-0083E0601E6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300A4-B362-4361-94B1-478AB9E5609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6113" y="358775"/>
            <a:ext cx="2179637" cy="5767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58775"/>
            <a:ext cx="6386513" cy="5767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076B5-496C-4179-99E7-E3F3B67DCDD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2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B009-5621-4C4D-AEA6-0083E0601E6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1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CB7FE-FC1B-447A-BF09-72EBFBE100E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4722-421C-43E6-8CCF-C16E26C36C1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60AFD-C8EA-4C30-9985-E7AECE85939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85BD-FA6A-4FFD-95EE-82A8897DAFE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842DF-8560-452D-8E8C-A44D0B8B6F54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9B265-AD9C-4F40-9E70-7B137A1D652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32D7-F7FC-467E-AF30-27799346B7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CB7FE-FC1B-447A-BF09-72EBFBE100E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0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2F38-F89F-4EE2-BA46-0A4FB82141D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300A4-B362-4361-94B1-478AB9E5609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6113" y="358775"/>
            <a:ext cx="2179637" cy="5767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58775"/>
            <a:ext cx="6386513" cy="5767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076B5-496C-4179-99E7-E3F3B67DCDD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18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B009-5621-4C4D-AEA6-0083E0601E6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5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CB7FE-FC1B-447A-BF09-72EBFBE100E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94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4722-421C-43E6-8CCF-C16E26C36C1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60AFD-C8EA-4C30-9985-E7AECE85939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6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85BD-FA6A-4FFD-95EE-82A8897DAFE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8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842DF-8560-452D-8E8C-A44D0B8B6F54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9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9B265-AD9C-4F40-9E70-7B137A1D652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4722-421C-43E6-8CCF-C16E26C36C1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9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32D7-F7FC-467E-AF30-27799346B7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0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2F38-F89F-4EE2-BA46-0A4FB82141D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6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300A4-B362-4361-94B1-478AB9E5609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6113" y="358775"/>
            <a:ext cx="2179637" cy="5767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58775"/>
            <a:ext cx="6386513" cy="5767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076B5-496C-4179-99E7-E3F3B67DCDD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8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B009-5621-4C4D-AEA6-0083E0601E6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2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CB7FE-FC1B-447A-BF09-72EBFBE100E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4722-421C-43E6-8CCF-C16E26C36C1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0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60AFD-C8EA-4C30-9985-E7AECE85939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85BD-FA6A-4FFD-95EE-82A8897DAFE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39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842DF-8560-452D-8E8C-A44D0B8B6F54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9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60AFD-C8EA-4C30-9985-E7AECE85939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3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9B265-AD9C-4F40-9E70-7B137A1D652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32D7-F7FC-467E-AF30-27799346B7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6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2F38-F89F-4EE2-BA46-0A4FB82141D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99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300A4-B362-4361-94B1-478AB9E5609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3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6113" y="358775"/>
            <a:ext cx="2179637" cy="5767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58775"/>
            <a:ext cx="6386513" cy="5767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076B5-496C-4179-99E7-E3F3B67DCDD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85BD-FA6A-4FFD-95EE-82A8897DAFE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842DF-8560-452D-8E8C-A44D0B8B6F54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9B265-AD9C-4F40-9E70-7B137A1D652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32D7-F7FC-467E-AF30-27799346B74E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2F38-F89F-4EE2-BA46-0A4FB82141D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6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becer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58775"/>
            <a:ext cx="7197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F79A1-B5EB-4A69-8864-901F531CF643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becer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58775"/>
            <a:ext cx="7197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F79A1-B5EB-4A69-8864-901F531CF643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becer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58775"/>
            <a:ext cx="7197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F79A1-B5EB-4A69-8864-901F531CF643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becer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58775"/>
            <a:ext cx="7197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F79A1-B5EB-4A69-8864-901F531CF643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Helvetica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kaia.eus/guregid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GureGidaPre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8" y="15480"/>
            <a:ext cx="9164797" cy="68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846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7197725" cy="35877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908720"/>
            <a:ext cx="8136904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Y decidimos iniciar  un proceso de gestión del conocimiento en las oficinas descentralizadas...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5" name="Picture 13" descr="GureGidaPre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048672" cy="45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GURE GIDA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6412"/>
            <a:ext cx="8688877" cy="52864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76887" y="1760156"/>
            <a:ext cx="72008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Intranet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32871" y="3356992"/>
            <a:ext cx="100811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>
                <a:hlinkClick r:id="rId3"/>
              </a:rPr>
              <a:t>www.bizkaia.eus/guregida</a:t>
            </a:r>
            <a:endParaRPr lang="es-ES" sz="1100" dirty="0" smtClean="0"/>
          </a:p>
        </p:txBody>
      </p:sp>
    </p:spTree>
    <p:extLst>
      <p:ext uri="{BB962C8B-B14F-4D97-AF65-F5344CB8AC3E}">
        <p14:creationId xmlns:p14="http://schemas.microsoft.com/office/powerpoint/2010/main" val="23285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1838" y="1600200"/>
          <a:ext cx="76787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iGrafx" r:id="rId3" imgW="9261475" imgH="5459730" progId="iGrafx.Document">
                  <p:embed/>
                </p:oleObj>
              </mc:Choice>
              <mc:Fallback>
                <p:oleObj name="iGrafx" r:id="rId3" imgW="9261475" imgH="5459730" progId="iGrafx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600200"/>
                        <a:ext cx="76787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979613" y="1052513"/>
            <a:ext cx="453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_tradnl" altLang="es-ES" sz="2000" b="1">
                <a:solidFill>
                  <a:srgbClr val="CC0000"/>
                </a:solidFill>
                <a:latin typeface="Helvetica Condensed"/>
              </a:rPr>
              <a:t>Organización de cada campaña</a:t>
            </a: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562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Pasos_Previos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55638"/>
            <a:ext cx="91440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892009" y="1631450"/>
            <a:ext cx="1944687" cy="444500"/>
          </a:xfrm>
          <a:solidFill>
            <a:schemeClr val="accent5"/>
          </a:solidFill>
        </p:spPr>
        <p:txBody>
          <a:bodyPr/>
          <a:lstStyle/>
          <a:p>
            <a:pPr eaLnBrk="1" hangingPunct="1"/>
            <a:r>
              <a:rPr lang="es-ES" altLang="es-ES" dirty="0" smtClean="0">
                <a:solidFill>
                  <a:srgbClr val="5F5F5F"/>
                </a:solidFill>
              </a:rPr>
              <a:t>PERSONAS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3318" name="CuadroTexto 1"/>
          <p:cNvSpPr txBox="1">
            <a:spLocks noChangeArrowheads="1"/>
          </p:cNvSpPr>
          <p:nvPr/>
        </p:nvSpPr>
        <p:spPr bwMode="auto">
          <a:xfrm>
            <a:off x="2587625" y="2144713"/>
            <a:ext cx="58007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800" dirty="0">
                <a:latin typeface="Helvetica Condensed"/>
              </a:rPr>
              <a:t>Planificar, preservar y mejorar el conocimiento de las oficinas: </a:t>
            </a:r>
            <a:r>
              <a:rPr lang="es-ES" altLang="es-ES" sz="1800" dirty="0">
                <a:solidFill>
                  <a:srgbClr val="FF0000"/>
                </a:solidFill>
                <a:latin typeface="Helvetica Condensed"/>
              </a:rPr>
              <a:t>GURE </a:t>
            </a:r>
            <a:r>
              <a:rPr lang="es-ES" altLang="es-ES" sz="1800" dirty="0" smtClean="0">
                <a:solidFill>
                  <a:srgbClr val="FF0000"/>
                </a:solidFill>
                <a:latin typeface="Helvetica Condensed"/>
              </a:rPr>
              <a:t>GIDA</a:t>
            </a:r>
            <a:endParaRPr lang="es-ES" altLang="es-ES" sz="800" dirty="0" smtClean="0">
              <a:solidFill>
                <a:srgbClr val="FF0000"/>
              </a:solidFill>
              <a:latin typeface="Helvetica Condensed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800" dirty="0" smtClean="0">
              <a:solidFill>
                <a:srgbClr val="FF0000"/>
              </a:solidFill>
              <a:latin typeface="Helvetica Condense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800" dirty="0">
                <a:solidFill>
                  <a:srgbClr val="FF0000"/>
                </a:solidFill>
                <a:latin typeface="Helvetica Condensed"/>
              </a:rPr>
              <a:t>Participación activa y constante del </a:t>
            </a:r>
            <a:r>
              <a:rPr lang="es-ES" altLang="es-ES" sz="1800" dirty="0" smtClean="0">
                <a:solidFill>
                  <a:srgbClr val="FF0000"/>
                </a:solidFill>
                <a:latin typeface="Helvetica Condensed"/>
              </a:rPr>
              <a:t>personal</a:t>
            </a:r>
            <a:endParaRPr lang="es-ES" altLang="es-ES" sz="800" dirty="0" smtClean="0">
              <a:solidFill>
                <a:srgbClr val="FF0000"/>
              </a:solidFill>
              <a:latin typeface="Helvetica Condensed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800" dirty="0">
              <a:solidFill>
                <a:srgbClr val="FF0000"/>
              </a:solidFill>
              <a:latin typeface="Helvetica Condense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800" dirty="0" smtClean="0">
                <a:solidFill>
                  <a:srgbClr val="000000"/>
                </a:solidFill>
                <a:latin typeface="Helvetica Condensed"/>
              </a:rPr>
              <a:t>Proceso </a:t>
            </a:r>
            <a:r>
              <a:rPr lang="es-ES" altLang="es-ES" sz="1800" dirty="0">
                <a:solidFill>
                  <a:srgbClr val="000000"/>
                </a:solidFill>
                <a:latin typeface="Helvetica Condensed"/>
              </a:rPr>
              <a:t>de </a:t>
            </a:r>
            <a:r>
              <a:rPr lang="es-ES" altLang="es-ES" sz="1800" dirty="0">
                <a:solidFill>
                  <a:srgbClr val="FF0000"/>
                </a:solidFill>
                <a:latin typeface="Helvetica Condensed"/>
              </a:rPr>
              <a:t>formación contínua </a:t>
            </a:r>
            <a:r>
              <a:rPr lang="es-ES" altLang="es-ES" sz="1800" dirty="0">
                <a:latin typeface="Helvetica Condensed"/>
              </a:rPr>
              <a:t>(</a:t>
            </a:r>
            <a:r>
              <a:rPr lang="es-ES" altLang="es-ES" sz="1800" dirty="0">
                <a:solidFill>
                  <a:srgbClr val="000000"/>
                </a:solidFill>
                <a:latin typeface="Helvetica Condensed"/>
              </a:rPr>
              <a:t>presencial, cursos elearning y por </a:t>
            </a:r>
            <a:r>
              <a:rPr lang="es-ES" altLang="es-ES" sz="1800" dirty="0" smtClean="0">
                <a:solidFill>
                  <a:srgbClr val="000000"/>
                </a:solidFill>
                <a:latin typeface="Helvetica Condensed"/>
              </a:rPr>
              <a:t>videoconferencia)</a:t>
            </a:r>
            <a:endParaRPr lang="es-ES" altLang="es-ES" sz="800" dirty="0" smtClean="0">
              <a:solidFill>
                <a:srgbClr val="000000"/>
              </a:solidFill>
              <a:latin typeface="Helvetica Condensed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800" dirty="0">
              <a:solidFill>
                <a:srgbClr val="000000"/>
              </a:solidFill>
              <a:latin typeface="Helvetica Condense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800" dirty="0">
                <a:solidFill>
                  <a:srgbClr val="000000"/>
                </a:solidFill>
                <a:latin typeface="Helvetica Condensed"/>
              </a:rPr>
              <a:t>Proceso de formación para </a:t>
            </a:r>
            <a:r>
              <a:rPr lang="es-ES" altLang="es-ES" sz="1800" dirty="0">
                <a:solidFill>
                  <a:srgbClr val="FF0000"/>
                </a:solidFill>
                <a:latin typeface="Helvetica Condensed"/>
              </a:rPr>
              <a:t>nuevas </a:t>
            </a:r>
            <a:r>
              <a:rPr lang="es-ES" altLang="es-ES" sz="1800" dirty="0" smtClean="0">
                <a:solidFill>
                  <a:srgbClr val="FF0000"/>
                </a:solidFill>
                <a:latin typeface="Helvetica Condensed"/>
              </a:rPr>
              <a:t>incorporaciones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800" b="1" dirty="0">
              <a:solidFill>
                <a:srgbClr val="FF0000"/>
              </a:solidFill>
              <a:latin typeface="Helvetica Condense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800" dirty="0" smtClean="0">
                <a:solidFill>
                  <a:srgbClr val="FF0000"/>
                </a:solidFill>
                <a:latin typeface="Helvetica Condensed"/>
              </a:rPr>
              <a:t>Revisión</a:t>
            </a:r>
            <a:r>
              <a:rPr lang="es-ES" altLang="es-ES" sz="1800" dirty="0" smtClean="0">
                <a:solidFill>
                  <a:srgbClr val="000000"/>
                </a:solidFill>
                <a:latin typeface="Helvetica Condensed"/>
              </a:rPr>
              <a:t> </a:t>
            </a:r>
            <a:r>
              <a:rPr lang="es-ES" altLang="es-ES" sz="1800" dirty="0">
                <a:solidFill>
                  <a:srgbClr val="000000"/>
                </a:solidFill>
                <a:latin typeface="Helvetica Condensed"/>
              </a:rPr>
              <a:t>periódica de los </a:t>
            </a:r>
            <a:r>
              <a:rPr lang="es-ES" altLang="es-ES" sz="1800" dirty="0">
                <a:solidFill>
                  <a:srgbClr val="FF0000"/>
                </a:solidFill>
                <a:latin typeface="Helvetica Condensed"/>
              </a:rPr>
              <a:t>procedimientos</a:t>
            </a:r>
            <a:r>
              <a:rPr lang="es-ES" altLang="es-ES" sz="1800" dirty="0">
                <a:solidFill>
                  <a:srgbClr val="000000"/>
                </a:solidFill>
                <a:latin typeface="Helvetica Condensed"/>
              </a:rPr>
              <a:t> e </a:t>
            </a:r>
            <a:r>
              <a:rPr lang="es-ES" altLang="es-ES" sz="1800" dirty="0" smtClean="0">
                <a:solidFill>
                  <a:srgbClr val="000000"/>
                </a:solidFill>
                <a:latin typeface="Helvetica Condensed"/>
              </a:rPr>
              <a:t>instrucciones</a:t>
            </a:r>
            <a:endParaRPr lang="es-ES" altLang="es-ES" sz="1800" b="1" dirty="0">
              <a:solidFill>
                <a:srgbClr val="000000"/>
              </a:solidFill>
              <a:latin typeface="Helvetica Condensed"/>
            </a:endParaRPr>
          </a:p>
        </p:txBody>
      </p:sp>
      <p:sp>
        <p:nvSpPr>
          <p:cNvPr id="3" name="Llamada de nube 2"/>
          <p:cNvSpPr/>
          <p:nvPr/>
        </p:nvSpPr>
        <p:spPr bwMode="auto">
          <a:xfrm>
            <a:off x="0" y="2657816"/>
            <a:ext cx="2045519" cy="1253443"/>
          </a:xfrm>
          <a:prstGeom prst="cloudCallout">
            <a:avLst>
              <a:gd name="adj1" fmla="val 9531"/>
              <a:gd name="adj2" fmla="val 652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Helvetica Condensed" pitchFamily="34" charset="0"/>
              </a:rPr>
              <a:t>Algunas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effectLst/>
                <a:latin typeface="Helvetica Condensed" pitchFamily="34" charset="0"/>
              </a:rPr>
              <a:t> medidas con impacto en…</a:t>
            </a:r>
            <a:endParaRPr kumimoji="0" lang="es-ES" sz="1400" b="1" i="0" u="none" strike="noStrike" cap="none" normalizeH="0" baseline="0" dirty="0" smtClean="0">
              <a:ln>
                <a:noFill/>
              </a:ln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Pasos_Previos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0" y="1124744"/>
            <a:ext cx="81327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6389" name="CuadroTexto 5"/>
          <p:cNvSpPr txBox="1">
            <a:spLocks noChangeArrowheads="1"/>
          </p:cNvSpPr>
          <p:nvPr/>
        </p:nvSpPr>
        <p:spPr bwMode="auto">
          <a:xfrm>
            <a:off x="2903974" y="3211727"/>
            <a:ext cx="540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FF0000"/>
                </a:solidFill>
                <a:latin typeface="Helvetica Condensed"/>
              </a:rPr>
              <a:t>Información por perfiles </a:t>
            </a:r>
            <a:r>
              <a:rPr lang="es-ES" altLang="es-ES" sz="1600" dirty="0">
                <a:solidFill>
                  <a:srgbClr val="000000"/>
                </a:solidFill>
                <a:latin typeface="Helvetica Condensed"/>
              </a:rPr>
              <a:t>de contribuyente </a:t>
            </a:r>
          </a:p>
        </p:txBody>
      </p:sp>
      <p:sp>
        <p:nvSpPr>
          <p:cNvPr id="16390" name="CuadroTexto 11"/>
          <p:cNvSpPr txBox="1">
            <a:spLocks noChangeArrowheads="1"/>
          </p:cNvSpPr>
          <p:nvPr/>
        </p:nvSpPr>
        <p:spPr bwMode="auto">
          <a:xfrm>
            <a:off x="2928144" y="3807437"/>
            <a:ext cx="540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FF0000"/>
                </a:solidFill>
                <a:latin typeface="Helvetica Condensed"/>
              </a:rPr>
              <a:t>Boletines electrónicos</a:t>
            </a:r>
          </a:p>
        </p:txBody>
      </p:sp>
      <p:sp>
        <p:nvSpPr>
          <p:cNvPr id="16391" name="CuadroTexto 13"/>
          <p:cNvSpPr txBox="1">
            <a:spLocks noChangeArrowheads="1"/>
          </p:cNvSpPr>
          <p:nvPr/>
        </p:nvSpPr>
        <p:spPr bwMode="auto">
          <a:xfrm>
            <a:off x="2928144" y="4390231"/>
            <a:ext cx="540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FF0000"/>
                </a:solidFill>
                <a:latin typeface="Helvetica Condensed"/>
              </a:rPr>
              <a:t>Charlas grabadas </a:t>
            </a:r>
            <a:r>
              <a:rPr lang="es-ES" altLang="es-ES" sz="1600" dirty="0">
                <a:solidFill>
                  <a:srgbClr val="000000"/>
                </a:solidFill>
                <a:latin typeface="Helvetica Condensed"/>
              </a:rPr>
              <a:t>de acceso público</a:t>
            </a:r>
          </a:p>
        </p:txBody>
      </p:sp>
      <p:sp>
        <p:nvSpPr>
          <p:cNvPr id="16392" name="CuadroTexto 14"/>
          <p:cNvSpPr txBox="1">
            <a:spLocks noChangeArrowheads="1"/>
          </p:cNvSpPr>
          <p:nvPr/>
        </p:nvSpPr>
        <p:spPr bwMode="auto">
          <a:xfrm>
            <a:off x="2893159" y="2416571"/>
            <a:ext cx="5106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  <a:latin typeface="Helvetica Condensed"/>
              </a:rPr>
              <a:t>Creación de </a:t>
            </a:r>
            <a:r>
              <a:rPr lang="es-ES" altLang="es-ES" sz="1600" dirty="0">
                <a:solidFill>
                  <a:srgbClr val="FF0000"/>
                </a:solidFill>
                <a:latin typeface="Helvetica Condensed"/>
              </a:rPr>
              <a:t>páginas de información públicas </a:t>
            </a:r>
            <a:r>
              <a:rPr lang="es-ES" altLang="es-ES" sz="1600" dirty="0">
                <a:solidFill>
                  <a:srgbClr val="000000"/>
                </a:solidFill>
                <a:latin typeface="Helvetica Condensed"/>
              </a:rPr>
              <a:t>de todas las materias</a:t>
            </a:r>
          </a:p>
        </p:txBody>
      </p:sp>
      <p:sp>
        <p:nvSpPr>
          <p:cNvPr id="16393" name="Rectangle 4"/>
          <p:cNvSpPr>
            <a:spLocks noGrp="1" noChangeArrowheads="1"/>
          </p:cNvSpPr>
          <p:nvPr>
            <p:ph type="title"/>
          </p:nvPr>
        </p:nvSpPr>
        <p:spPr>
          <a:xfrm>
            <a:off x="3665893" y="1844676"/>
            <a:ext cx="3420308" cy="371474"/>
          </a:xfrm>
          <a:solidFill>
            <a:schemeClr val="accent5"/>
          </a:solidFill>
        </p:spPr>
        <p:txBody>
          <a:bodyPr/>
          <a:lstStyle/>
          <a:p>
            <a:pPr eaLnBrk="1" hangingPunct="1"/>
            <a:r>
              <a:rPr lang="es-ES" altLang="es-ES" sz="2000" dirty="0" smtClean="0">
                <a:solidFill>
                  <a:srgbClr val="5F5F5F"/>
                </a:solidFill>
              </a:rPr>
              <a:t>CLIENTES/ USUARIOS/AS</a:t>
            </a:r>
            <a:endParaRPr lang="es-ES" altLang="es-ES" dirty="0" smtClean="0">
              <a:solidFill>
                <a:srgbClr val="5F5F5F"/>
              </a:solidFill>
            </a:endParaRPr>
          </a:p>
        </p:txBody>
      </p:sp>
      <p:sp>
        <p:nvSpPr>
          <p:cNvPr id="11" name="Llamada de nube 10"/>
          <p:cNvSpPr/>
          <p:nvPr/>
        </p:nvSpPr>
        <p:spPr bwMode="auto">
          <a:xfrm>
            <a:off x="556480" y="2791665"/>
            <a:ext cx="2045519" cy="1253443"/>
          </a:xfrm>
          <a:prstGeom prst="cloudCallout">
            <a:avLst>
              <a:gd name="adj1" fmla="val 4049"/>
              <a:gd name="adj2" fmla="val 6318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Helvetica Condensed" pitchFamily="34" charset="0"/>
              </a:rPr>
              <a:t>Algunas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effectLst/>
                <a:latin typeface="Helvetica Condensed" pitchFamily="34" charset="0"/>
              </a:rPr>
              <a:t> medidas con impacto en…</a:t>
            </a:r>
            <a:endParaRPr kumimoji="0" lang="es-ES" sz="1400" b="1" i="0" u="none" strike="noStrike" cap="none" normalizeH="0" baseline="0" dirty="0" smtClean="0">
              <a:ln>
                <a:noFill/>
              </a:ln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Pasos_Previos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52513"/>
            <a:ext cx="81311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7413" name="CuadroTexto 14"/>
          <p:cNvSpPr txBox="1">
            <a:spLocks noChangeArrowheads="1"/>
          </p:cNvSpPr>
          <p:nvPr/>
        </p:nvSpPr>
        <p:spPr bwMode="auto">
          <a:xfrm>
            <a:off x="2919413" y="2420938"/>
            <a:ext cx="510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dirty="0">
                <a:solidFill>
                  <a:srgbClr val="000000"/>
                </a:solidFill>
                <a:latin typeface="Helvetica Condensed"/>
              </a:rPr>
              <a:t>Material </a:t>
            </a:r>
            <a:r>
              <a:rPr lang="es-ES" altLang="es-ES" sz="2000" dirty="0">
                <a:solidFill>
                  <a:srgbClr val="FF0000"/>
                </a:solidFill>
                <a:latin typeface="Helvetica Condensed"/>
              </a:rPr>
              <a:t>educativo</a:t>
            </a:r>
          </a:p>
        </p:txBody>
      </p:sp>
      <p:sp>
        <p:nvSpPr>
          <p:cNvPr id="17414" name="CuadroTexto 12"/>
          <p:cNvSpPr txBox="1">
            <a:spLocks noChangeArrowheads="1"/>
          </p:cNvSpPr>
          <p:nvPr/>
        </p:nvSpPr>
        <p:spPr bwMode="auto">
          <a:xfrm>
            <a:off x="2870200" y="3092450"/>
            <a:ext cx="5014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dirty="0">
                <a:solidFill>
                  <a:srgbClr val="000000"/>
                </a:solidFill>
                <a:latin typeface="Helvetica Condensed"/>
              </a:rPr>
              <a:t>Información para nuestros </a:t>
            </a:r>
            <a:r>
              <a:rPr lang="es-ES" altLang="es-ES" sz="2000" dirty="0">
                <a:solidFill>
                  <a:srgbClr val="FF0000"/>
                </a:solidFill>
                <a:latin typeface="Helvetica Condensed"/>
              </a:rPr>
              <a:t>grupos de interés</a:t>
            </a:r>
            <a:r>
              <a:rPr lang="es-ES" altLang="es-ES" sz="2000" dirty="0">
                <a:solidFill>
                  <a:srgbClr val="000000"/>
                </a:solidFill>
                <a:latin typeface="Helvetica Condensed"/>
              </a:rPr>
              <a:t>: ejemplo entidades financieras (información de EPSV)</a:t>
            </a:r>
          </a:p>
        </p:txBody>
      </p:sp>
      <p:sp>
        <p:nvSpPr>
          <p:cNvPr id="17415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832" y="1912259"/>
            <a:ext cx="2089150" cy="358775"/>
          </a:xfrm>
          <a:solidFill>
            <a:schemeClr val="accent5"/>
          </a:solidFill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rgbClr val="5F5F5F"/>
                </a:solidFill>
              </a:rPr>
              <a:t>SOCIEDAD</a:t>
            </a:r>
          </a:p>
        </p:txBody>
      </p:sp>
      <p:sp>
        <p:nvSpPr>
          <p:cNvPr id="8" name="Llamada de nube 7"/>
          <p:cNvSpPr/>
          <p:nvPr/>
        </p:nvSpPr>
        <p:spPr bwMode="auto">
          <a:xfrm>
            <a:off x="539552" y="2996952"/>
            <a:ext cx="2000932" cy="1140600"/>
          </a:xfrm>
          <a:prstGeom prst="cloudCallout">
            <a:avLst>
              <a:gd name="adj1" fmla="val 23448"/>
              <a:gd name="adj2" fmla="val 5905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effectLst/>
                <a:latin typeface="Helvetica Condensed" pitchFamily="34" charset="0"/>
              </a:rPr>
              <a:t>Algunas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effectLst/>
                <a:latin typeface="Helvetica Condensed" pitchFamily="34" charset="0"/>
              </a:rPr>
              <a:t> medidas con impacto en…</a:t>
            </a:r>
            <a:endParaRPr kumimoji="0" lang="es-ES" sz="1400" b="1" i="0" u="none" strike="noStrike" cap="none" normalizeH="0" baseline="0" dirty="0" smtClean="0">
              <a:ln>
                <a:noFill/>
              </a:ln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Solu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4135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720" y="645611"/>
            <a:ext cx="4430465" cy="358775"/>
          </a:xfrm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es-ES" altLang="es-ES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4342" name="Rectangle 44"/>
          <p:cNvSpPr>
            <a:spLocks noChangeArrowheads="1"/>
          </p:cNvSpPr>
          <p:nvPr/>
        </p:nvSpPr>
        <p:spPr bwMode="auto">
          <a:xfrm>
            <a:off x="1403350" y="2781300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4343" name="Rectangle 45"/>
          <p:cNvSpPr>
            <a:spLocks noChangeArrowheads="1"/>
          </p:cNvSpPr>
          <p:nvPr/>
        </p:nvSpPr>
        <p:spPr bwMode="auto">
          <a:xfrm>
            <a:off x="1403350" y="3933825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03350" y="1038706"/>
            <a:ext cx="6316662" cy="403187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s-ES" sz="1600" b="1" dirty="0">
                <a:solidFill>
                  <a:srgbClr val="CC0000"/>
                </a:solidFill>
                <a:latin typeface="Helvetica Condensed" pitchFamily="34" charset="0"/>
              </a:rPr>
              <a:t>ALGUNOS DATOS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s-ES" sz="1600" b="1" dirty="0">
              <a:solidFill>
                <a:srgbClr val="CC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Preguntas frecuentes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+ 7.000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Páginas web: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más de 300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CC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Manuales: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más de 100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CC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Formularios: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más de 30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FF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Videos tutoriales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(internos y externos)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FF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Boletines electrónicos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(internos y externos)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FF0000"/>
              </a:solidFill>
              <a:latin typeface="Helvetica Condensed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FF0000"/>
                </a:solidFill>
                <a:latin typeface="Helvetica Condensed" pitchFamily="34" charset="0"/>
              </a:rPr>
              <a:t>GURE GIDA: </a:t>
            </a:r>
            <a:r>
              <a:rPr lang="es-ES" sz="1600" b="1" dirty="0">
                <a:solidFill>
                  <a:srgbClr val="000000"/>
                </a:solidFill>
                <a:latin typeface="Helvetica Condensed" pitchFamily="34" charset="0"/>
              </a:rPr>
              <a:t>página web más consultada por el personal de Diputación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/>
          <a:stretch>
            <a:fillRect/>
          </a:stretch>
        </p:blipFill>
        <p:spPr bwMode="auto">
          <a:xfrm>
            <a:off x="1267618" y="1029397"/>
            <a:ext cx="329406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078571"/>
            <a:ext cx="3467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1029397"/>
            <a:ext cx="6451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067149"/>
            <a:ext cx="64008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2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07587"/>
              </p:ext>
            </p:extLst>
          </p:nvPr>
        </p:nvGraphicFramePr>
        <p:xfrm>
          <a:off x="539552" y="1844824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7544" y="1412776"/>
            <a:ext cx="1152128" cy="646331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Inicio del proyecto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44208" y="5344616"/>
            <a:ext cx="2592288" cy="92333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Y…seguimos gestionando </a:t>
            </a:r>
            <a:r>
              <a:rPr lang="es-ES" dirty="0"/>
              <a:t>el </a:t>
            </a:r>
            <a:r>
              <a:rPr lang="es-ES" dirty="0" smtClean="0"/>
              <a:t>conocimiento </a:t>
            </a:r>
            <a:endParaRPr lang="es-ES" dirty="0"/>
          </a:p>
        </p:txBody>
      </p:sp>
      <p:sp>
        <p:nvSpPr>
          <p:cNvPr id="9" name="Flecha abajo 8"/>
          <p:cNvSpPr/>
          <p:nvPr/>
        </p:nvSpPr>
        <p:spPr bwMode="auto">
          <a:xfrm>
            <a:off x="755576" y="2059107"/>
            <a:ext cx="576064" cy="432048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0" name="Flecha abajo 9"/>
          <p:cNvSpPr/>
          <p:nvPr/>
        </p:nvSpPr>
        <p:spPr bwMode="auto">
          <a:xfrm>
            <a:off x="6876256" y="4653136"/>
            <a:ext cx="576064" cy="720080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Nuevo proyecto:</a:t>
            </a:r>
          </a:p>
        </p:txBody>
      </p:sp>
      <p:sp>
        <p:nvSpPr>
          <p:cNvPr id="19459" name="CuadroTexto 3"/>
          <p:cNvSpPr txBox="1">
            <a:spLocks noChangeArrowheads="1"/>
          </p:cNvSpPr>
          <p:nvPr/>
        </p:nvSpPr>
        <p:spPr bwMode="auto">
          <a:xfrm>
            <a:off x="684212" y="3211513"/>
            <a:ext cx="3383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 smtClean="0">
                <a:solidFill>
                  <a:srgbClr val="000000"/>
                </a:solidFill>
                <a:latin typeface="Helvetica Condensed"/>
              </a:rPr>
              <a:t>Clientes/Usuarios/as</a:t>
            </a:r>
            <a:endParaRPr lang="es-ES" altLang="es-ES" sz="2000" b="1" dirty="0">
              <a:solidFill>
                <a:srgbClr val="000000"/>
              </a:solidFill>
              <a:latin typeface="Helvetica Condensed"/>
            </a:endParaRPr>
          </a:p>
        </p:txBody>
      </p:sp>
      <p:sp>
        <p:nvSpPr>
          <p:cNvPr id="19460" name="CuadroTexto 7"/>
          <p:cNvSpPr txBox="1">
            <a:spLocks noChangeArrowheads="1"/>
          </p:cNvSpPr>
          <p:nvPr/>
        </p:nvSpPr>
        <p:spPr bwMode="auto">
          <a:xfrm>
            <a:off x="684213" y="3932238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>
                <a:solidFill>
                  <a:srgbClr val="000000"/>
                </a:solidFill>
                <a:latin typeface="Helvetica Condensed"/>
              </a:rPr>
              <a:t>Personas</a:t>
            </a:r>
          </a:p>
        </p:txBody>
      </p:sp>
      <p:sp>
        <p:nvSpPr>
          <p:cNvPr id="19461" name="CuadroTexto 8"/>
          <p:cNvSpPr txBox="1">
            <a:spLocks noChangeArrowheads="1"/>
          </p:cNvSpPr>
          <p:nvPr/>
        </p:nvSpPr>
        <p:spPr bwMode="auto">
          <a:xfrm>
            <a:off x="684213" y="4667250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>
                <a:solidFill>
                  <a:srgbClr val="000000"/>
                </a:solidFill>
                <a:latin typeface="Helvetica Condensed"/>
              </a:rPr>
              <a:t>Sociedad</a:t>
            </a:r>
          </a:p>
        </p:txBody>
      </p:sp>
      <p:sp>
        <p:nvSpPr>
          <p:cNvPr id="19462" name="CuadroTexto 9"/>
          <p:cNvSpPr txBox="1">
            <a:spLocks noChangeArrowheads="1"/>
          </p:cNvSpPr>
          <p:nvPr/>
        </p:nvSpPr>
        <p:spPr bwMode="auto">
          <a:xfrm>
            <a:off x="684213" y="5402263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>
                <a:solidFill>
                  <a:srgbClr val="000000"/>
                </a:solidFill>
                <a:latin typeface="Helvetica Condensed"/>
              </a:rPr>
              <a:t>Innovación</a:t>
            </a:r>
          </a:p>
        </p:txBody>
      </p:sp>
      <p:sp>
        <p:nvSpPr>
          <p:cNvPr id="19463" name="CuadroTexto 4"/>
          <p:cNvSpPr txBox="1">
            <a:spLocks noChangeArrowheads="1"/>
          </p:cNvSpPr>
          <p:nvPr/>
        </p:nvSpPr>
        <p:spPr bwMode="auto">
          <a:xfrm>
            <a:off x="323850" y="1530350"/>
            <a:ext cx="7956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000" b="1">
                <a:solidFill>
                  <a:srgbClr val="CC0000"/>
                </a:solidFill>
                <a:latin typeface="Helvetica Condensed"/>
              </a:rPr>
              <a:t>Estamos cocinando un nuevo proyecto…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9464" name="CuadroTexto 5"/>
          <p:cNvSpPr txBox="1">
            <a:spLocks noChangeArrowheads="1"/>
          </p:cNvSpPr>
          <p:nvPr/>
        </p:nvSpPr>
        <p:spPr bwMode="auto">
          <a:xfrm>
            <a:off x="5576888" y="908050"/>
            <a:ext cx="1728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9600" b="1">
                <a:solidFill>
                  <a:srgbClr val="CC0000"/>
                </a:solidFill>
                <a:latin typeface="Helvetica Condensed"/>
              </a:rPr>
              <a:t>¿?</a:t>
            </a:r>
          </a:p>
        </p:txBody>
      </p:sp>
      <p:sp>
        <p:nvSpPr>
          <p:cNvPr id="19465" name="Rectángulo 6"/>
          <p:cNvSpPr>
            <a:spLocks noChangeArrowheads="1"/>
          </p:cNvSpPr>
          <p:nvPr/>
        </p:nvSpPr>
        <p:spPr bwMode="auto">
          <a:xfrm>
            <a:off x="323850" y="2689225"/>
            <a:ext cx="454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000" b="1">
                <a:solidFill>
                  <a:srgbClr val="CC0000"/>
                </a:solidFill>
                <a:latin typeface="Helvetica Condensed"/>
              </a:rPr>
              <a:t>Van a tener un impacto directo en…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217" y="3348435"/>
            <a:ext cx="4275838" cy="26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67325"/>
            <a:ext cx="6868126" cy="423673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2514951" y="1196752"/>
            <a:ext cx="302602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9pPr>
          </a:lstStyle>
          <a:p>
            <a:r>
              <a:rPr lang="es-ES" dirty="0" smtClean="0"/>
              <a:t>GUÍAS DE AYUDA</a:t>
            </a: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14009" y="777763"/>
            <a:ext cx="7197725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9pPr>
          </a:lstStyle>
          <a:p>
            <a:pPr algn="ctr"/>
            <a:r>
              <a:rPr lang="es-ES" dirty="0" smtClean="0"/>
              <a:t>NUESTRO PROYECTO ACTUAL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9" descr="Ambito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4638"/>
            <a:ext cx="7666037" cy="5132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87"/>
          <p:cNvGrpSpPr>
            <a:grpSpLocks/>
          </p:cNvGrpSpPr>
          <p:nvPr/>
        </p:nvGrpSpPr>
        <p:grpSpPr bwMode="auto">
          <a:xfrm>
            <a:off x="3646488" y="3124200"/>
            <a:ext cx="1755775" cy="703263"/>
            <a:chOff x="2472" y="1888"/>
            <a:chExt cx="1180" cy="482"/>
          </a:xfrm>
        </p:grpSpPr>
        <p:sp>
          <p:nvSpPr>
            <p:cNvPr id="3104" name="Puzzle2"/>
            <p:cNvSpPr>
              <a:spLocks noEditPoints="1" noChangeArrowheads="1"/>
            </p:cNvSpPr>
            <p:nvPr/>
          </p:nvSpPr>
          <p:spPr bwMode="auto">
            <a:xfrm flipH="1">
              <a:off x="2472" y="1888"/>
              <a:ext cx="817" cy="4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3 w 21600"/>
                <a:gd name="T25" fmla="*/ 6722 h 21600"/>
                <a:gd name="T26" fmla="*/ 16180 w 21600"/>
                <a:gd name="T27" fmla="*/ 20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C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105" name="Text Box 55"/>
            <p:cNvSpPr txBox="1">
              <a:spLocks noChangeArrowheads="1"/>
            </p:cNvSpPr>
            <p:nvPr/>
          </p:nvSpPr>
          <p:spPr bwMode="auto">
            <a:xfrm>
              <a:off x="2654" y="2024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Balmaseda</a:t>
              </a:r>
            </a:p>
          </p:txBody>
        </p:sp>
      </p:grpSp>
      <p:grpSp>
        <p:nvGrpSpPr>
          <p:cNvPr id="3076" name="Group 86"/>
          <p:cNvGrpSpPr>
            <a:grpSpLocks/>
          </p:cNvGrpSpPr>
          <p:nvPr/>
        </p:nvGrpSpPr>
        <p:grpSpPr bwMode="auto">
          <a:xfrm>
            <a:off x="4973638" y="2141538"/>
            <a:ext cx="1512887" cy="658812"/>
            <a:chOff x="2725" y="4537"/>
            <a:chExt cx="1017" cy="451"/>
          </a:xfrm>
        </p:grpSpPr>
        <p:sp>
          <p:nvSpPr>
            <p:cNvPr id="3102" name="Puzzle4"/>
            <p:cNvSpPr>
              <a:spLocks noEditPoints="1" noChangeArrowheads="1"/>
            </p:cNvSpPr>
            <p:nvPr/>
          </p:nvSpPr>
          <p:spPr bwMode="auto">
            <a:xfrm rot="5400000" flipH="1">
              <a:off x="2836" y="4426"/>
              <a:ext cx="451" cy="6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9 w 21600"/>
                <a:gd name="T25" fmla="*/ 5649 h 21600"/>
                <a:gd name="T26" fmla="*/ 20211 w 21600"/>
                <a:gd name="T27" fmla="*/ 1598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0000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103" name="Text Box 59"/>
            <p:cNvSpPr txBox="1">
              <a:spLocks noChangeArrowheads="1"/>
            </p:cNvSpPr>
            <p:nvPr/>
          </p:nvSpPr>
          <p:spPr bwMode="auto">
            <a:xfrm>
              <a:off x="2744" y="4655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Portugalete</a:t>
              </a:r>
            </a:p>
          </p:txBody>
        </p:sp>
      </p:grpSp>
      <p:grpSp>
        <p:nvGrpSpPr>
          <p:cNvPr id="3077" name="Group 70"/>
          <p:cNvGrpSpPr>
            <a:grpSpLocks/>
          </p:cNvGrpSpPr>
          <p:nvPr/>
        </p:nvGrpSpPr>
        <p:grpSpPr bwMode="auto">
          <a:xfrm>
            <a:off x="4862513" y="2933700"/>
            <a:ext cx="1584325" cy="1068388"/>
            <a:chOff x="3334" y="1706"/>
            <a:chExt cx="998" cy="673"/>
          </a:xfrm>
        </p:grpSpPr>
        <p:sp>
          <p:nvSpPr>
            <p:cNvPr id="3100" name="Puzzle4"/>
            <p:cNvSpPr>
              <a:spLocks noEditPoints="1" noChangeArrowheads="1"/>
            </p:cNvSpPr>
            <p:nvPr/>
          </p:nvSpPr>
          <p:spPr bwMode="auto">
            <a:xfrm flipH="1">
              <a:off x="3336" y="1706"/>
              <a:ext cx="451" cy="6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9 w 21600"/>
                <a:gd name="T25" fmla="*/ 5649 h 21600"/>
                <a:gd name="T26" fmla="*/ 20211 w 21600"/>
                <a:gd name="T27" fmla="*/ 1598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0000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101" name="Text Box 63"/>
            <p:cNvSpPr txBox="1">
              <a:spLocks noChangeArrowheads="1"/>
            </p:cNvSpPr>
            <p:nvPr/>
          </p:nvSpPr>
          <p:spPr bwMode="auto">
            <a:xfrm>
              <a:off x="3334" y="1845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Barakaldo</a:t>
              </a:r>
            </a:p>
          </p:txBody>
        </p:sp>
      </p:grpSp>
      <p:grpSp>
        <p:nvGrpSpPr>
          <p:cNvPr id="3078" name="Group 69"/>
          <p:cNvGrpSpPr>
            <a:grpSpLocks/>
          </p:cNvGrpSpPr>
          <p:nvPr/>
        </p:nvGrpSpPr>
        <p:grpSpPr bwMode="auto">
          <a:xfrm>
            <a:off x="5816600" y="2900363"/>
            <a:ext cx="1482725" cy="847725"/>
            <a:chOff x="2063" y="4609"/>
            <a:chExt cx="998" cy="580"/>
          </a:xfrm>
        </p:grpSpPr>
        <p:sp>
          <p:nvSpPr>
            <p:cNvPr id="3098" name="Puzzle3"/>
            <p:cNvSpPr>
              <a:spLocks noEditPoints="1" noChangeArrowheads="1"/>
            </p:cNvSpPr>
            <p:nvPr/>
          </p:nvSpPr>
          <p:spPr bwMode="auto">
            <a:xfrm flipH="1">
              <a:off x="2063" y="4609"/>
              <a:ext cx="427" cy="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6 w 21600"/>
                <a:gd name="T25" fmla="*/ 7709 h 21600"/>
                <a:gd name="T26" fmla="*/ 19172 w 21600"/>
                <a:gd name="T27" fmla="*/ 202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099" name="Text Box 68"/>
            <p:cNvSpPr txBox="1">
              <a:spLocks noChangeArrowheads="1"/>
            </p:cNvSpPr>
            <p:nvPr/>
          </p:nvSpPr>
          <p:spPr bwMode="auto">
            <a:xfrm>
              <a:off x="2063" y="4791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Basauri</a:t>
              </a:r>
            </a:p>
          </p:txBody>
        </p:sp>
      </p:grpSp>
      <p:grpSp>
        <p:nvGrpSpPr>
          <p:cNvPr id="3079" name="Group 73"/>
          <p:cNvGrpSpPr>
            <a:grpSpLocks/>
          </p:cNvGrpSpPr>
          <p:nvPr/>
        </p:nvGrpSpPr>
        <p:grpSpPr bwMode="auto">
          <a:xfrm>
            <a:off x="6122988" y="3932238"/>
            <a:ext cx="1685925" cy="650875"/>
            <a:chOff x="1156" y="4655"/>
            <a:chExt cx="1134" cy="446"/>
          </a:xfrm>
        </p:grpSpPr>
        <p:sp>
          <p:nvSpPr>
            <p:cNvPr id="3096" name="Puzzle1"/>
            <p:cNvSpPr>
              <a:spLocks noEditPoints="1" noChangeArrowheads="1"/>
            </p:cNvSpPr>
            <p:nvPr/>
          </p:nvSpPr>
          <p:spPr bwMode="auto">
            <a:xfrm flipH="1">
              <a:off x="1156" y="4655"/>
              <a:ext cx="688" cy="4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91 w 21600"/>
                <a:gd name="T25" fmla="*/ 2567 h 21600"/>
                <a:gd name="T26" fmla="*/ 16137 w 21600"/>
                <a:gd name="T27" fmla="*/ 1956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097" name="Text Box 72"/>
            <p:cNvSpPr txBox="1">
              <a:spLocks noChangeArrowheads="1"/>
            </p:cNvSpPr>
            <p:nvPr/>
          </p:nvSpPr>
          <p:spPr bwMode="auto">
            <a:xfrm>
              <a:off x="1292" y="4791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Durango</a:t>
              </a:r>
            </a:p>
          </p:txBody>
        </p:sp>
      </p:grpSp>
      <p:grpSp>
        <p:nvGrpSpPr>
          <p:cNvPr id="3080" name="Group 78"/>
          <p:cNvGrpSpPr>
            <a:grpSpLocks/>
          </p:cNvGrpSpPr>
          <p:nvPr/>
        </p:nvGrpSpPr>
        <p:grpSpPr bwMode="auto">
          <a:xfrm>
            <a:off x="6965950" y="3019425"/>
            <a:ext cx="1484313" cy="847725"/>
            <a:chOff x="2063" y="4609"/>
            <a:chExt cx="998" cy="580"/>
          </a:xfrm>
        </p:grpSpPr>
        <p:sp>
          <p:nvSpPr>
            <p:cNvPr id="3094" name="Puzzle3"/>
            <p:cNvSpPr>
              <a:spLocks noEditPoints="1" noChangeArrowheads="1"/>
            </p:cNvSpPr>
            <p:nvPr/>
          </p:nvSpPr>
          <p:spPr bwMode="auto">
            <a:xfrm flipH="1">
              <a:off x="2063" y="4609"/>
              <a:ext cx="427" cy="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6 w 21600"/>
                <a:gd name="T25" fmla="*/ 7709 h 21600"/>
                <a:gd name="T26" fmla="*/ 19172 w 21600"/>
                <a:gd name="T27" fmla="*/ 202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095" name="Text Box 77"/>
            <p:cNvSpPr txBox="1">
              <a:spLocks noChangeArrowheads="1"/>
            </p:cNvSpPr>
            <p:nvPr/>
          </p:nvSpPr>
          <p:spPr bwMode="auto">
            <a:xfrm>
              <a:off x="2063" y="4791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Gernika</a:t>
              </a:r>
            </a:p>
          </p:txBody>
        </p:sp>
      </p:grpSp>
      <p:grpSp>
        <p:nvGrpSpPr>
          <p:cNvPr id="3081" name="Group 80"/>
          <p:cNvGrpSpPr>
            <a:grpSpLocks/>
          </p:cNvGrpSpPr>
          <p:nvPr/>
        </p:nvGrpSpPr>
        <p:grpSpPr bwMode="auto">
          <a:xfrm>
            <a:off x="6296025" y="2730500"/>
            <a:ext cx="1687513" cy="650875"/>
            <a:chOff x="1020" y="4519"/>
            <a:chExt cx="1134" cy="446"/>
          </a:xfrm>
        </p:grpSpPr>
        <p:sp>
          <p:nvSpPr>
            <p:cNvPr id="3092" name="Puzzle1"/>
            <p:cNvSpPr>
              <a:spLocks noEditPoints="1" noChangeArrowheads="1"/>
            </p:cNvSpPr>
            <p:nvPr/>
          </p:nvSpPr>
          <p:spPr bwMode="auto">
            <a:xfrm flipH="1">
              <a:off x="1020" y="4519"/>
              <a:ext cx="688" cy="4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91 w 21600"/>
                <a:gd name="T25" fmla="*/ 2567 h 21600"/>
                <a:gd name="T26" fmla="*/ 16137 w 21600"/>
                <a:gd name="T27" fmla="*/ 1956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093" name="Text Box 82"/>
            <p:cNvSpPr txBox="1">
              <a:spLocks noChangeArrowheads="1"/>
            </p:cNvSpPr>
            <p:nvPr/>
          </p:nvSpPr>
          <p:spPr bwMode="auto">
            <a:xfrm>
              <a:off x="1156" y="4655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Mungia</a:t>
              </a:r>
            </a:p>
          </p:txBody>
        </p:sp>
      </p:grpSp>
      <p:grpSp>
        <p:nvGrpSpPr>
          <p:cNvPr id="3082" name="Group 85"/>
          <p:cNvGrpSpPr>
            <a:grpSpLocks/>
          </p:cNvGrpSpPr>
          <p:nvPr/>
        </p:nvGrpSpPr>
        <p:grpSpPr bwMode="auto">
          <a:xfrm>
            <a:off x="5946775" y="1770063"/>
            <a:ext cx="1484313" cy="847725"/>
            <a:chOff x="2063" y="4609"/>
            <a:chExt cx="998" cy="580"/>
          </a:xfrm>
        </p:grpSpPr>
        <p:sp>
          <p:nvSpPr>
            <p:cNvPr id="3090" name="Puzzle3"/>
            <p:cNvSpPr>
              <a:spLocks noEditPoints="1" noChangeArrowheads="1"/>
            </p:cNvSpPr>
            <p:nvPr/>
          </p:nvSpPr>
          <p:spPr bwMode="auto">
            <a:xfrm flipH="1">
              <a:off x="2063" y="4609"/>
              <a:ext cx="427" cy="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6 w 21600"/>
                <a:gd name="T25" fmla="*/ 7709 h 21600"/>
                <a:gd name="T26" fmla="*/ 19172 w 21600"/>
                <a:gd name="T27" fmla="*/ 202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000" b="1">
                <a:solidFill>
                  <a:srgbClr val="CC0000"/>
                </a:solidFill>
                <a:latin typeface="Helvetica Condensed"/>
              </a:endParaRPr>
            </a:p>
          </p:txBody>
        </p:sp>
        <p:sp>
          <p:nvSpPr>
            <p:cNvPr id="3091" name="Text Box 84"/>
            <p:cNvSpPr txBox="1">
              <a:spLocks noChangeArrowheads="1"/>
            </p:cNvSpPr>
            <p:nvPr/>
          </p:nvSpPr>
          <p:spPr bwMode="auto">
            <a:xfrm>
              <a:off x="2063" y="4791"/>
              <a:ext cx="99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s-ES" altLang="es-ES" sz="900" b="1">
                  <a:solidFill>
                    <a:srgbClr val="FFFFFF"/>
                  </a:solidFill>
                </a:rPr>
                <a:t>Getxo</a:t>
              </a:r>
            </a:p>
          </p:txBody>
        </p:sp>
      </p:grpSp>
      <p:sp>
        <p:nvSpPr>
          <p:cNvPr id="3083" name="Rectangle 88"/>
          <p:cNvSpPr>
            <a:spLocks noChangeArrowheads="1"/>
          </p:cNvSpPr>
          <p:nvPr/>
        </p:nvSpPr>
        <p:spPr bwMode="auto">
          <a:xfrm>
            <a:off x="1979613" y="358775"/>
            <a:ext cx="7197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_tradnl" altLang="es-ES" sz="2000" b="1">
                <a:solidFill>
                  <a:srgbClr val="5F5F5F"/>
                </a:solidFill>
                <a:latin typeface="Helvetica Condensed"/>
              </a:rPr>
              <a:t>OFICINAS DESCENTRALIZADAS DE HACIENDA</a:t>
            </a:r>
            <a:endParaRPr lang="es-ES" altLang="es-ES" sz="2000" b="1">
              <a:solidFill>
                <a:srgbClr val="5F5F5F"/>
              </a:solidFill>
              <a:latin typeface="Helvetica Condensed"/>
            </a:endParaRPr>
          </a:p>
        </p:txBody>
      </p:sp>
      <p:sp>
        <p:nvSpPr>
          <p:cNvPr id="3084" name="Text Box 90"/>
          <p:cNvSpPr txBox="1">
            <a:spLocks noChangeArrowheads="1"/>
          </p:cNvSpPr>
          <p:nvPr/>
        </p:nvSpPr>
        <p:spPr bwMode="auto">
          <a:xfrm>
            <a:off x="-73025" y="652463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i="1" dirty="0">
                <a:solidFill>
                  <a:srgbClr val="808080"/>
                </a:solidFill>
                <a:latin typeface="Helvetica Condensed"/>
              </a:rPr>
              <a:t>OFICINAS DESCENTRALIZADAS DE HACIENDA FORAL DE BIZKAIA</a:t>
            </a:r>
          </a:p>
        </p:txBody>
      </p:sp>
      <p:sp>
        <p:nvSpPr>
          <p:cNvPr id="3086" name="CuadroTexto 37"/>
          <p:cNvSpPr txBox="1">
            <a:spLocks noChangeArrowheads="1"/>
          </p:cNvSpPr>
          <p:nvPr/>
        </p:nvSpPr>
        <p:spPr bwMode="auto">
          <a:xfrm>
            <a:off x="222251" y="1608803"/>
            <a:ext cx="7446094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2000" b="1" dirty="0">
                <a:solidFill>
                  <a:srgbClr val="FF0000"/>
                </a:solidFill>
                <a:latin typeface="Helvetica Condensed"/>
              </a:rPr>
              <a:t>Objetivo: </a:t>
            </a:r>
            <a:r>
              <a:rPr lang="es-ES" altLang="es-ES" sz="1400" dirty="0">
                <a:latin typeface="Helvetica Condensed"/>
              </a:rPr>
              <a:t>convertir una oficinas de trámite en oficinas integrales de atención al público</a:t>
            </a:r>
          </a:p>
        </p:txBody>
      </p:sp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196959" y="2141058"/>
            <a:ext cx="38440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CC0000"/>
                </a:solidFill>
                <a:latin typeface="Helvetica Condensed"/>
              </a:defRPr>
            </a:lvl1pPr>
            <a:lvl2pPr marL="742950" indent="-285750">
              <a:defRPr sz="2000" b="1">
                <a:solidFill>
                  <a:srgbClr val="CC0000"/>
                </a:solidFill>
                <a:latin typeface="Helvetica Condensed"/>
              </a:defRPr>
            </a:lvl2pPr>
            <a:lvl3pPr marL="1143000" indent="-228600">
              <a:defRPr sz="2000" b="1">
                <a:solidFill>
                  <a:srgbClr val="CC0000"/>
                </a:solidFill>
                <a:latin typeface="Helvetica Condensed"/>
              </a:defRPr>
            </a:lvl3pPr>
            <a:lvl4pPr marL="1600200" indent="-228600">
              <a:defRPr sz="2000" b="1">
                <a:solidFill>
                  <a:srgbClr val="CC0000"/>
                </a:solidFill>
                <a:latin typeface="Helvetica Condensed"/>
              </a:defRPr>
            </a:lvl4pPr>
            <a:lvl5pPr marL="2057400" indent="-228600">
              <a:defRPr sz="2000" b="1">
                <a:solidFill>
                  <a:srgbClr val="CC0000"/>
                </a:solidFill>
                <a:latin typeface="Helvetica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ES" sz="1400" dirty="0">
                <a:solidFill>
                  <a:srgbClr val="FF0000"/>
                </a:solidFill>
              </a:rPr>
              <a:t>Perfil profesional: </a:t>
            </a:r>
            <a:r>
              <a:rPr lang="es-ES" altLang="es-ES" sz="1400" dirty="0" smtClean="0">
                <a:solidFill>
                  <a:schemeClr val="tx1"/>
                </a:solidFill>
              </a:rPr>
              <a:t>administrativos/as</a:t>
            </a:r>
            <a:endParaRPr lang="es-ES" altLang="es-ES" sz="14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22251" y="2560510"/>
            <a:ext cx="37610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CC0000"/>
                </a:solidFill>
                <a:latin typeface="Helvetica Condensed"/>
              </a:defRPr>
            </a:lvl1pPr>
            <a:lvl2pPr marL="742950" indent="-285750">
              <a:defRPr sz="2000" b="1">
                <a:solidFill>
                  <a:srgbClr val="CC0000"/>
                </a:solidFill>
                <a:latin typeface="Helvetica Condensed"/>
              </a:defRPr>
            </a:lvl2pPr>
            <a:lvl3pPr marL="1143000" indent="-228600">
              <a:defRPr sz="2000" b="1">
                <a:solidFill>
                  <a:srgbClr val="CC0000"/>
                </a:solidFill>
                <a:latin typeface="Helvetica Condensed"/>
              </a:defRPr>
            </a:lvl3pPr>
            <a:lvl4pPr marL="1600200" indent="-228600">
              <a:defRPr sz="2000" b="1">
                <a:solidFill>
                  <a:srgbClr val="CC0000"/>
                </a:solidFill>
                <a:latin typeface="Helvetica Condensed"/>
              </a:defRPr>
            </a:lvl4pPr>
            <a:lvl5pPr marL="2057400" indent="-228600">
              <a:defRPr sz="2000" b="1">
                <a:solidFill>
                  <a:srgbClr val="CC0000"/>
                </a:solidFill>
                <a:latin typeface="Helvetica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ES" sz="1400" dirty="0">
                <a:solidFill>
                  <a:srgbClr val="FF0000"/>
                </a:solidFill>
              </a:rPr>
              <a:t>Tareas a realizar: </a:t>
            </a:r>
            <a:r>
              <a:rPr lang="es-ES" altLang="es-ES" sz="1400" dirty="0">
                <a:solidFill>
                  <a:schemeClr val="tx1"/>
                </a:solidFill>
              </a:rPr>
              <a:t>complejas (requieren mucho conocimiento)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222251" y="3198479"/>
            <a:ext cx="25553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CC0000"/>
                </a:solidFill>
                <a:latin typeface="Helvetica Condensed"/>
              </a:defRPr>
            </a:lvl1pPr>
            <a:lvl2pPr marL="742950" indent="-285750">
              <a:defRPr sz="2000" b="1">
                <a:solidFill>
                  <a:srgbClr val="CC0000"/>
                </a:solidFill>
                <a:latin typeface="Helvetica Condensed"/>
              </a:defRPr>
            </a:lvl2pPr>
            <a:lvl3pPr marL="1143000" indent="-228600">
              <a:defRPr sz="2000" b="1">
                <a:solidFill>
                  <a:srgbClr val="CC0000"/>
                </a:solidFill>
                <a:latin typeface="Helvetica Condensed"/>
              </a:defRPr>
            </a:lvl3pPr>
            <a:lvl4pPr marL="1600200" indent="-228600">
              <a:defRPr sz="2000" b="1">
                <a:solidFill>
                  <a:srgbClr val="CC0000"/>
                </a:solidFill>
                <a:latin typeface="Helvetica Condensed"/>
              </a:defRPr>
            </a:lvl4pPr>
            <a:lvl5pPr marL="2057400" indent="-228600">
              <a:defRPr sz="2000" b="1">
                <a:solidFill>
                  <a:srgbClr val="CC0000"/>
                </a:solidFill>
                <a:latin typeface="Helvetica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ES" sz="1400" dirty="0">
                <a:solidFill>
                  <a:srgbClr val="FF0000"/>
                </a:solidFill>
              </a:rPr>
              <a:t>Organización: </a:t>
            </a:r>
            <a:r>
              <a:rPr lang="es-ES" altLang="es-ES" sz="1400" dirty="0">
                <a:solidFill>
                  <a:schemeClr val="tx1"/>
                </a:solidFill>
              </a:rPr>
              <a:t>ventanilla única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4095750" y="5462588"/>
            <a:ext cx="322421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rgbClr val="CC0000"/>
                </a:solidFill>
                <a:latin typeface="Helvetica Condensed"/>
              </a:defRPr>
            </a:lvl1pPr>
            <a:lvl2pPr marL="742950" indent="-285750">
              <a:defRPr sz="2000" b="1">
                <a:solidFill>
                  <a:srgbClr val="CC0000"/>
                </a:solidFill>
                <a:latin typeface="Helvetica Condensed"/>
              </a:defRPr>
            </a:lvl2pPr>
            <a:lvl3pPr marL="1143000" indent="-228600">
              <a:defRPr sz="2000" b="1">
                <a:solidFill>
                  <a:srgbClr val="CC0000"/>
                </a:solidFill>
                <a:latin typeface="Helvetica Condensed"/>
              </a:defRPr>
            </a:lvl3pPr>
            <a:lvl4pPr marL="1600200" indent="-228600">
              <a:defRPr sz="2000" b="1">
                <a:solidFill>
                  <a:srgbClr val="CC0000"/>
                </a:solidFill>
                <a:latin typeface="Helvetica Condensed"/>
              </a:defRPr>
            </a:lvl4pPr>
            <a:lvl5pPr marL="2057400" indent="-228600">
              <a:defRPr sz="2000" b="1">
                <a:solidFill>
                  <a:srgbClr val="CC0000"/>
                </a:solidFill>
                <a:latin typeface="Helvetica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Helvetica Condense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ES" sz="1400" dirty="0">
                <a:solidFill>
                  <a:srgbClr val="FF0000"/>
                </a:solidFill>
              </a:rPr>
              <a:t>Formación: </a:t>
            </a:r>
            <a:r>
              <a:rPr lang="es-ES" altLang="es-ES" sz="1400" dirty="0" smtClean="0">
                <a:solidFill>
                  <a:schemeClr val="tx1"/>
                </a:solidFill>
              </a:rPr>
              <a:t>difícil </a:t>
            </a:r>
            <a:r>
              <a:rPr lang="es-ES" altLang="es-ES" sz="1400" dirty="0">
                <a:solidFill>
                  <a:schemeClr val="tx1"/>
                </a:solidFill>
              </a:rPr>
              <a:t>de gestionar por la dispersión geográfica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2251" y="998792"/>
            <a:ext cx="283758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 el año 2000…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4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guía de ayuda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9" y="3011569"/>
            <a:ext cx="3661038" cy="15559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5680"/>
          <a:stretch/>
        </p:blipFill>
        <p:spPr>
          <a:xfrm>
            <a:off x="147506" y="1177917"/>
            <a:ext cx="3798229" cy="15070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37" y="4941168"/>
            <a:ext cx="3679966" cy="1600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28799"/>
            <a:ext cx="4526359" cy="21123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293096"/>
            <a:ext cx="4444311" cy="204160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auto">
          <a:xfrm>
            <a:off x="1547664" y="1552115"/>
            <a:ext cx="936104" cy="10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1547664" y="1552115"/>
            <a:ext cx="936104" cy="1012789"/>
          </a:xfrm>
          <a:prstGeom prst="rect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323528" y="3332905"/>
            <a:ext cx="1080120" cy="1234605"/>
          </a:xfrm>
          <a:prstGeom prst="rect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897905" y="5348905"/>
            <a:ext cx="1080120" cy="1234605"/>
          </a:xfrm>
          <a:prstGeom prst="rect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5313064" y="2276872"/>
            <a:ext cx="1131143" cy="1234605"/>
          </a:xfrm>
          <a:prstGeom prst="rect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5011315" y="4941168"/>
            <a:ext cx="1131143" cy="1234605"/>
          </a:xfrm>
          <a:prstGeom prst="rect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4" y="936085"/>
            <a:ext cx="7559878" cy="58541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 bwMode="auto">
          <a:xfrm>
            <a:off x="755576" y="1268760"/>
            <a:ext cx="5472608" cy="33144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81403"/>
            <a:ext cx="8819612" cy="590465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ficha de información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 bwMode="auto">
          <a:xfrm>
            <a:off x="216885" y="2420888"/>
            <a:ext cx="1557898" cy="216024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-252536" y="2927502"/>
            <a:ext cx="5976664" cy="40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419" y="1483091"/>
            <a:ext cx="5691321" cy="3876514"/>
          </a:xfrm>
          <a:prstGeom prst="rect">
            <a:avLst/>
          </a:prstGeom>
          <a:solidFill>
            <a:schemeClr val="bg1">
              <a:lumMod val="95000"/>
              <a:alpha val="8000"/>
            </a:schemeClr>
          </a:solidFill>
          <a:ln w="19050">
            <a:solidFill>
              <a:srgbClr val="FF0000"/>
            </a:solidFill>
          </a:ln>
        </p:spPr>
      </p:pic>
      <p:sp>
        <p:nvSpPr>
          <p:cNvPr id="12" name="Forma libre 11"/>
          <p:cNvSpPr/>
          <p:nvPr/>
        </p:nvSpPr>
        <p:spPr bwMode="auto">
          <a:xfrm>
            <a:off x="-1239253" y="2021305"/>
            <a:ext cx="5839033" cy="2177716"/>
          </a:xfrm>
          <a:custGeom>
            <a:avLst/>
            <a:gdLst>
              <a:gd name="connsiteX0" fmla="*/ 0 w 5233737"/>
              <a:gd name="connsiteY0" fmla="*/ 0 h 2177716"/>
              <a:gd name="connsiteX1" fmla="*/ 5233737 w 5233737"/>
              <a:gd name="connsiteY1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3737" h="2177716">
                <a:moveTo>
                  <a:pt x="0" y="0"/>
                </a:moveTo>
                <a:lnTo>
                  <a:pt x="5233737" y="2177716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768759" y="1469930"/>
            <a:ext cx="6047379" cy="4089358"/>
            <a:chOff x="-1223160" y="1995699"/>
            <a:chExt cx="5822941" cy="3948127"/>
          </a:xfrm>
          <a:solidFill>
            <a:schemeClr val="bg1">
              <a:lumMod val="95000"/>
              <a:alpha val="26000"/>
            </a:schemeClr>
          </a:solidFill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11770" y="1995699"/>
              <a:ext cx="5811551" cy="3948127"/>
            </a:xfrm>
            <a:prstGeom prst="rect">
              <a:avLst/>
            </a:prstGeom>
            <a:grpFill/>
            <a:effectLst>
              <a:softEdge rad="0"/>
            </a:effectLst>
          </p:spPr>
        </p:pic>
        <p:sp>
          <p:nvSpPr>
            <p:cNvPr id="13" name="Rectángulo 12"/>
            <p:cNvSpPr/>
            <p:nvPr/>
          </p:nvSpPr>
          <p:spPr bwMode="auto">
            <a:xfrm>
              <a:off x="-1223160" y="2002613"/>
              <a:ext cx="5822940" cy="3941213"/>
            </a:xfrm>
            <a:prstGeom prst="rect">
              <a:avLst/>
            </a:prstGeom>
            <a:grp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s-ES" sz="20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Helvetica Condensed" pitchFamily="34" charset="0"/>
              </a:endParaRPr>
            </a:p>
          </p:txBody>
        </p:sp>
      </p:grpSp>
      <p:sp>
        <p:nvSpPr>
          <p:cNvPr id="17" name="Flecha derecha 16"/>
          <p:cNvSpPr/>
          <p:nvPr/>
        </p:nvSpPr>
        <p:spPr bwMode="auto">
          <a:xfrm>
            <a:off x="1259632" y="2927502"/>
            <a:ext cx="718393" cy="35748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8" name="Flecha derecha 17"/>
          <p:cNvSpPr/>
          <p:nvPr/>
        </p:nvSpPr>
        <p:spPr bwMode="auto">
          <a:xfrm>
            <a:off x="3995936" y="1124744"/>
            <a:ext cx="720080" cy="2880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9" name="Flecha derecha 18"/>
          <p:cNvSpPr/>
          <p:nvPr/>
        </p:nvSpPr>
        <p:spPr bwMode="auto">
          <a:xfrm>
            <a:off x="2933996" y="991210"/>
            <a:ext cx="845916" cy="42156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20" name="Flecha derecha 19"/>
          <p:cNvSpPr/>
          <p:nvPr/>
        </p:nvSpPr>
        <p:spPr bwMode="auto">
          <a:xfrm>
            <a:off x="1822802" y="2305904"/>
            <a:ext cx="946031" cy="4445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59" y="1448122"/>
            <a:ext cx="5832454" cy="1902634"/>
          </a:xfrm>
          <a:prstGeom prst="rect">
            <a:avLst/>
          </a:prstGeom>
          <a:solidFill>
            <a:schemeClr val="bg1">
              <a:lumMod val="95000"/>
              <a:alpha val="8000"/>
            </a:schemeClr>
          </a:solidFill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47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ureGidaPre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uadroTexto 1"/>
          <p:cNvSpPr txBox="1">
            <a:spLocks noChangeArrowheads="1"/>
          </p:cNvSpPr>
          <p:nvPr/>
        </p:nvSpPr>
        <p:spPr bwMode="auto">
          <a:xfrm>
            <a:off x="6516216" y="2766218"/>
            <a:ext cx="2411412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4000" b="1" dirty="0">
                <a:solidFill>
                  <a:srgbClr val="CC0000"/>
                </a:solidFill>
                <a:latin typeface="Helvetica Condensed"/>
              </a:rPr>
              <a:t>Eskerrik asko</a:t>
            </a:r>
          </a:p>
        </p:txBody>
      </p:sp>
    </p:spTree>
    <p:extLst>
      <p:ext uri="{BB962C8B-B14F-4D97-AF65-F5344CB8AC3E}">
        <p14:creationId xmlns:p14="http://schemas.microsoft.com/office/powerpoint/2010/main" val="38774234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27584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2000-2001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032156" cy="20154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72830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2001-2003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27584" y="3582810"/>
            <a:ext cx="25922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Tenemos un objetivo…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637556" y="3474609"/>
            <a:ext cx="19514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Empezamos…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 bwMode="auto">
          <a:xfrm>
            <a:off x="4936219" y="805909"/>
            <a:ext cx="3672408" cy="3269087"/>
          </a:xfrm>
          <a:prstGeom prst="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8" name="Flecha derecha 17"/>
          <p:cNvSpPr/>
          <p:nvPr/>
        </p:nvSpPr>
        <p:spPr bwMode="auto">
          <a:xfrm>
            <a:off x="3645525" y="2130871"/>
            <a:ext cx="1008112" cy="504056"/>
          </a:xfrm>
          <a:prstGeom prst="rightArrow">
            <a:avLst/>
          </a:prstGeom>
          <a:solidFill>
            <a:srgbClr val="FF0000"/>
          </a:solidFill>
          <a:ln w="666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4" y="1240608"/>
            <a:ext cx="3333300" cy="22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iniciar el proyecto…</a:t>
            </a:r>
            <a:endParaRPr lang="es-ES" dirty="0"/>
          </a:p>
        </p:txBody>
      </p:sp>
      <p:sp>
        <p:nvSpPr>
          <p:cNvPr id="4" name="Llamada de nube 53"/>
          <p:cNvSpPr>
            <a:spLocks noChangeArrowheads="1"/>
          </p:cNvSpPr>
          <p:nvPr/>
        </p:nvSpPr>
        <p:spPr bwMode="auto">
          <a:xfrm>
            <a:off x="2915816" y="908720"/>
            <a:ext cx="2492375" cy="1758950"/>
          </a:xfrm>
          <a:prstGeom prst="cloudCallout">
            <a:avLst>
              <a:gd name="adj1" fmla="val 21894"/>
              <a:gd name="adj2" fmla="val 53477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Hay que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trabajar en equipo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y compartir el conocimiento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lamada de nube 54"/>
          <p:cNvSpPr>
            <a:spLocks noChangeArrowheads="1"/>
          </p:cNvSpPr>
          <p:nvPr/>
        </p:nvSpPr>
        <p:spPr bwMode="auto">
          <a:xfrm>
            <a:off x="5940152" y="2285067"/>
            <a:ext cx="2686050" cy="1758950"/>
          </a:xfrm>
          <a:prstGeom prst="cloudCallout">
            <a:avLst>
              <a:gd name="adj1" fmla="val -54296"/>
              <a:gd name="adj2" fmla="val 56569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Los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 equipos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tienen que estar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motivados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Llamada de nube 58"/>
          <p:cNvSpPr>
            <a:spLocks noChangeArrowheads="1"/>
          </p:cNvSpPr>
          <p:nvPr/>
        </p:nvSpPr>
        <p:spPr bwMode="auto">
          <a:xfrm>
            <a:off x="2836171" y="4812531"/>
            <a:ext cx="3127375" cy="1758950"/>
          </a:xfrm>
          <a:prstGeom prst="cloudCallout">
            <a:avLst>
              <a:gd name="adj1" fmla="val 4398"/>
              <a:gd name="adj2" fmla="val -52343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Hay que estar preparados para la </a:t>
            </a: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jubilaciones de </a:t>
            </a: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personas muy valiosas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lamada de nube 59"/>
          <p:cNvSpPr>
            <a:spLocks noChangeArrowheads="1"/>
          </p:cNvSpPr>
          <p:nvPr/>
        </p:nvSpPr>
        <p:spPr bwMode="auto">
          <a:xfrm>
            <a:off x="251520" y="3933056"/>
            <a:ext cx="2139950" cy="1758950"/>
          </a:xfrm>
          <a:prstGeom prst="cloudCallout">
            <a:avLst>
              <a:gd name="adj1" fmla="val 69708"/>
              <a:gd name="adj2" fmla="val -44296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Hay que </a:t>
            </a: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formar al personal nuevo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lamada de nube 14"/>
          <p:cNvSpPr>
            <a:spLocks noChangeArrowheads="1"/>
          </p:cNvSpPr>
          <p:nvPr/>
        </p:nvSpPr>
        <p:spPr bwMode="auto">
          <a:xfrm>
            <a:off x="29546" y="1470236"/>
            <a:ext cx="2139950" cy="1758950"/>
          </a:xfrm>
          <a:prstGeom prst="cloudCallout">
            <a:avLst>
              <a:gd name="adj1" fmla="val 64625"/>
              <a:gd name="adj2" fmla="val 47907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Helvetica Condensed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Cada vez </a:t>
            </a: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tenemos </a:t>
            </a: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más información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10" y="3002669"/>
            <a:ext cx="21923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de nube 56"/>
          <p:cNvSpPr>
            <a:spLocks noChangeArrowheads="1"/>
          </p:cNvSpPr>
          <p:nvPr/>
        </p:nvSpPr>
        <p:spPr bwMode="auto">
          <a:xfrm>
            <a:off x="6437729" y="4221088"/>
            <a:ext cx="2139950" cy="1758950"/>
          </a:xfrm>
          <a:prstGeom prst="cloudCallout">
            <a:avLst>
              <a:gd name="adj1" fmla="val -92556"/>
              <a:gd name="adj2" fmla="val -19542"/>
            </a:avLst>
          </a:prstGeom>
          <a:solidFill>
            <a:srgbClr val="F0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Condensed" charset="0"/>
              </a:rPr>
              <a:t>Hay que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Condensed" charset="0"/>
              </a:rPr>
              <a:t>innovar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8235" y="843333"/>
            <a:ext cx="283758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Entre 2000-2003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2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27584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2000-2001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032156" cy="20154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72830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2001-2003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27584" y="3582810"/>
            <a:ext cx="25922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Tenemos un objetivo…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572830" y="3235797"/>
            <a:ext cx="19514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Empezamos…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78863" y="4303625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2003-2004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09873" y="4968119"/>
            <a:ext cx="27363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dirty="0" smtClean="0"/>
              <a:t>Inicio de un proceso de autoevaluación</a:t>
            </a:r>
          </a:p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 bwMode="auto">
          <a:xfrm>
            <a:off x="153414" y="4137838"/>
            <a:ext cx="3672408" cy="2602771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8" name="Flecha abajo 17"/>
          <p:cNvSpPr/>
          <p:nvPr/>
        </p:nvSpPr>
        <p:spPr bwMode="auto">
          <a:xfrm rot="5400000">
            <a:off x="3706701" y="5139884"/>
            <a:ext cx="1515579" cy="122313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pic>
        <p:nvPicPr>
          <p:cNvPr id="13" name="Picture 32" descr="CertificacionIS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19295" r="30602"/>
          <a:stretch/>
        </p:blipFill>
        <p:spPr bwMode="auto">
          <a:xfrm>
            <a:off x="4932040" y="3985569"/>
            <a:ext cx="2160240" cy="28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90638"/>
            <a:ext cx="3022649" cy="20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306117" y="1936068"/>
            <a:ext cx="2376265" cy="4656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8025" y="358775"/>
            <a:ext cx="7165975" cy="358775"/>
          </a:xfrm>
        </p:spPr>
        <p:txBody>
          <a:bodyPr/>
          <a:lstStyle/>
          <a:p>
            <a:r>
              <a:rPr lang="es-ES" sz="1400" dirty="0" smtClean="0"/>
              <a:t>ANÁLISIS DE LA INFORMACIÓN Y EL CONOCIMIENTO EN HACIENDA FORAL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22141" y="2204162"/>
            <a:ext cx="1800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Inspectores/as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2899" y="2886497"/>
            <a:ext cx="1800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Liquidadores/as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22141" y="3593611"/>
            <a:ext cx="179418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Técnicos/as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47226" y="4345333"/>
            <a:ext cx="179587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Agentes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42900" y="5108010"/>
            <a:ext cx="20848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Administrativos/as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42899" y="5870687"/>
            <a:ext cx="186788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Ordenanzas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6116" y="1013780"/>
            <a:ext cx="237626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AGENTES DE CONOCIMIENTO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55876" y="2119862"/>
            <a:ext cx="208823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Información elemental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76634" y="3250837"/>
            <a:ext cx="206747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Información compleja nivel 1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55876" y="4351314"/>
            <a:ext cx="208823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Información compleja nivel 2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03848" y="1013780"/>
            <a:ext cx="25922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TIPOS DE CONOCIMIENTO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317603" y="1019528"/>
            <a:ext cx="237626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INFORMACIÓN DISPONIBLE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6317603" y="1936068"/>
            <a:ext cx="2376265" cy="3293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533627" y="2204162"/>
            <a:ext cx="1800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Normativa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554385" y="2886497"/>
            <a:ext cx="1800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Consultas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533627" y="3593611"/>
            <a:ext cx="179418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Instrucciones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558712" y="4345333"/>
            <a:ext cx="179587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Bases de datos externas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luc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03350" y="2781300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03350" y="3933825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547291" y="1823529"/>
            <a:ext cx="5760492" cy="321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Bases </a:t>
            </a:r>
            <a:r>
              <a:rPr lang="es-ES_tradnl" sz="2000" dirty="0">
                <a:solidFill>
                  <a:srgbClr val="000000"/>
                </a:solidFill>
              </a:rPr>
              <a:t>de datos </a:t>
            </a:r>
            <a:r>
              <a:rPr lang="es-ES_tradnl" sz="2000" dirty="0" smtClean="0">
                <a:solidFill>
                  <a:srgbClr val="000000"/>
                </a:solidFill>
              </a:rPr>
              <a:t>buenas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Programas </a:t>
            </a:r>
            <a:r>
              <a:rPr lang="es-ES_tradnl" sz="2000" dirty="0">
                <a:solidFill>
                  <a:srgbClr val="000000"/>
                </a:solidFill>
              </a:rPr>
              <a:t>informáticos </a:t>
            </a:r>
            <a:r>
              <a:rPr lang="es-ES_tradnl" sz="2000" dirty="0" smtClean="0">
                <a:solidFill>
                  <a:srgbClr val="000000"/>
                </a:solidFill>
              </a:rPr>
              <a:t>adecuados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El </a:t>
            </a:r>
            <a:r>
              <a:rPr lang="es-ES_tradnl" sz="2000" dirty="0">
                <a:solidFill>
                  <a:srgbClr val="000000"/>
                </a:solidFill>
              </a:rPr>
              <a:t>personal </a:t>
            </a:r>
            <a:r>
              <a:rPr lang="es-ES_tradnl" sz="2000" dirty="0" smtClean="0">
                <a:solidFill>
                  <a:srgbClr val="000000"/>
                </a:solidFill>
              </a:rPr>
              <a:t>con </a:t>
            </a:r>
            <a:r>
              <a:rPr lang="es-ES_tradnl" sz="2000" dirty="0">
                <a:solidFill>
                  <a:srgbClr val="000000"/>
                </a:solidFill>
              </a:rPr>
              <a:t>experiencia </a:t>
            </a:r>
            <a:r>
              <a:rPr lang="es-ES_tradnl" sz="2000" dirty="0" smtClean="0">
                <a:solidFill>
                  <a:srgbClr val="000000"/>
                </a:solidFill>
              </a:rPr>
              <a:t>preparado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Plan </a:t>
            </a:r>
            <a:r>
              <a:rPr lang="es-ES_tradnl" sz="2000" dirty="0">
                <a:solidFill>
                  <a:srgbClr val="000000"/>
                </a:solidFill>
              </a:rPr>
              <a:t>de formación anual </a:t>
            </a:r>
            <a:r>
              <a:rPr lang="es-ES_tradnl" sz="2000" dirty="0" smtClean="0">
                <a:solidFill>
                  <a:srgbClr val="000000"/>
                </a:solidFill>
              </a:rPr>
              <a:t>establecido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Público satisfecho con la atención recibida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63688" y="1316546"/>
            <a:ext cx="5040857" cy="358775"/>
          </a:xfrm>
          <a:prstGeom prst="rect">
            <a:avLst/>
          </a:prstGeom>
          <a:solidFill>
            <a:srgbClr val="E7F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9pPr>
          </a:lstStyle>
          <a:p>
            <a:pPr eaLnBrk="1" hangingPunct="1"/>
            <a:r>
              <a:rPr lang="es-ES" altLang="es-ES" sz="2000" dirty="0" smtClean="0">
                <a:solidFill>
                  <a:srgbClr val="5F5F5F"/>
                </a:solidFill>
              </a:rPr>
              <a:t>PUNTOS FUERTES (inicio del proyecto)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5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lu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38388" y="3429000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200" b="1" i="1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43213" y="1700213"/>
            <a:ext cx="54006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03350" y="2781300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03350" y="3933825"/>
            <a:ext cx="60483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2000" b="1">
              <a:solidFill>
                <a:srgbClr val="CC0000"/>
              </a:solidFill>
              <a:latin typeface="Helvetica Condensed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258887" y="1182688"/>
            <a:ext cx="6337300" cy="420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endParaRPr lang="es-ES" sz="2000" dirty="0" smtClean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Teníamos demasiada información y era difícil el acceso a la misma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No había una gestión conjunta de la información y del conocimiento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Los criterios de actuación, a veces, eran distintos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No había una formación específica del personal de nueva incorporación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Había más Información de lo “especial” que de  lo “habitual”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1600" dirty="0" smtClean="0">
                <a:solidFill>
                  <a:srgbClr val="000000"/>
                </a:solidFill>
              </a:rPr>
              <a:t>No existía una información por segmentos de persona</a:t>
            </a:r>
            <a:r>
              <a:rPr lang="es-ES" sz="1600" b="1" dirty="0" smtClean="0">
                <a:solidFill>
                  <a:srgbClr val="000000"/>
                </a:solidFill>
              </a:rPr>
              <a:t>s</a:t>
            </a:r>
            <a:endParaRPr 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63689" y="1316546"/>
            <a:ext cx="5400600" cy="358775"/>
          </a:xfrm>
          <a:prstGeom prst="rect">
            <a:avLst/>
          </a:prstGeom>
          <a:solidFill>
            <a:srgbClr val="E7F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Helvetica Condensed" pitchFamily="34" charset="0"/>
              </a:defRPr>
            </a:lvl9pPr>
          </a:lstStyle>
          <a:p>
            <a:pPr eaLnBrk="1" hangingPunct="1"/>
            <a:r>
              <a:rPr lang="es-ES" altLang="es-ES" sz="2000" dirty="0" smtClean="0">
                <a:solidFill>
                  <a:srgbClr val="5F5F5F"/>
                </a:solidFill>
              </a:rPr>
              <a:t>ÁREAS DE MEJORA (al iniciar el proyecto)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27584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2000-2001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032156" cy="20154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72830" y="836712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2001-2003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27584" y="3582810"/>
            <a:ext cx="25922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Tenemos un objetivo…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637556" y="3474609"/>
            <a:ext cx="19514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Empezamos…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09873" y="4968119"/>
            <a:ext cx="27363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un proceso de autoevaluación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1" name="Picture 13" descr="GureGidaPre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62" y="4746226"/>
            <a:ext cx="2305122" cy="17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764311" y="4225945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2005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 bwMode="auto">
          <a:xfrm>
            <a:off x="5021811" y="4163355"/>
            <a:ext cx="3672408" cy="2602771"/>
          </a:xfrm>
          <a:prstGeom prst="rect">
            <a:avLst/>
          </a:prstGeom>
          <a:noFill/>
          <a:ln w="136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95914" y="4200428"/>
            <a:ext cx="2016224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2003-2004</a:t>
            </a:r>
            <a:endParaRPr lang="es-ES" dirty="0"/>
          </a:p>
        </p:txBody>
      </p:sp>
      <p:sp>
        <p:nvSpPr>
          <p:cNvPr id="18" name="Flecha derecha 17"/>
          <p:cNvSpPr/>
          <p:nvPr/>
        </p:nvSpPr>
        <p:spPr bwMode="auto">
          <a:xfrm>
            <a:off x="3500660" y="4902151"/>
            <a:ext cx="1241899" cy="11251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elvetica Condensed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67" y="1325206"/>
            <a:ext cx="3126716" cy="20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elvetica Condense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530</Words>
  <Application>Microsoft Office PowerPoint</Application>
  <PresentationFormat>Presentación en pantalla (4:3)</PresentationFormat>
  <Paragraphs>147</Paragraphs>
  <Slides>23</Slides>
  <Notes>2</Notes>
  <HiddenSlides>4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Helvetica Condensed</vt:lpstr>
      <vt:lpstr>Wingdings</vt:lpstr>
      <vt:lpstr>Diseño predeterminado</vt:lpstr>
      <vt:lpstr>1_Diseño predeterminado</vt:lpstr>
      <vt:lpstr>2_Diseño predeterminado</vt:lpstr>
      <vt:lpstr>3_Diseño predeterminado</vt:lpstr>
      <vt:lpstr>iGrafx</vt:lpstr>
      <vt:lpstr>Presentación de PowerPoint</vt:lpstr>
      <vt:lpstr>Presentación de PowerPoint</vt:lpstr>
      <vt:lpstr>Presentación de PowerPoint</vt:lpstr>
      <vt:lpstr>Al iniciar el proyecto…</vt:lpstr>
      <vt:lpstr>Presentación de PowerPoint</vt:lpstr>
      <vt:lpstr>ANÁLISIS DE LA INFORMACIÓN Y EL CONOCIMIENTO EN HACIENDA FORAL</vt:lpstr>
      <vt:lpstr>Presentación de PowerPoint</vt:lpstr>
      <vt:lpstr>Presentación de PowerPoint</vt:lpstr>
      <vt:lpstr>Presentación de PowerPoint</vt:lpstr>
      <vt:lpstr>Presentación de PowerPoint</vt:lpstr>
      <vt:lpstr>GURE GIDA</vt:lpstr>
      <vt:lpstr>Presentación de PowerPoint</vt:lpstr>
      <vt:lpstr>PERSONAS</vt:lpstr>
      <vt:lpstr>CLIENTES/ USUARIOS/AS</vt:lpstr>
      <vt:lpstr>SOCIEDAD</vt:lpstr>
      <vt:lpstr>RESULTADOS</vt:lpstr>
      <vt:lpstr>RESULTADOS</vt:lpstr>
      <vt:lpstr>Nuevo proyecto:</vt:lpstr>
      <vt:lpstr>Presentación de PowerPoint</vt:lpstr>
      <vt:lpstr>Ejemplo de guía de ayuda</vt:lpstr>
      <vt:lpstr>Presentación de PowerPoint</vt:lpstr>
      <vt:lpstr>Ejemplo de ficha de información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GOIRIA ORMAZABAL, Rafael</dc:creator>
  <cp:lastModifiedBy>GOIRIA ORMAZABAL, Rafael</cp:lastModifiedBy>
  <cp:revision>41</cp:revision>
  <dcterms:created xsi:type="dcterms:W3CDTF">2019-10-30T15:04:44Z</dcterms:created>
  <dcterms:modified xsi:type="dcterms:W3CDTF">2019-11-04T11:05:18Z</dcterms:modified>
</cp:coreProperties>
</file>